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64" r:id="rId3"/>
    <p:sldId id="287" r:id="rId4"/>
    <p:sldId id="265" r:id="rId5"/>
    <p:sldId id="285" r:id="rId6"/>
    <p:sldId id="271" r:id="rId7"/>
    <p:sldId id="266" r:id="rId8"/>
    <p:sldId id="257" r:id="rId9"/>
    <p:sldId id="258" r:id="rId10"/>
    <p:sldId id="268" r:id="rId11"/>
    <p:sldId id="313" r:id="rId12"/>
    <p:sldId id="288" r:id="rId13"/>
    <p:sldId id="289" r:id="rId14"/>
    <p:sldId id="267" r:id="rId15"/>
    <p:sldId id="282" r:id="rId16"/>
    <p:sldId id="272" r:id="rId17"/>
    <p:sldId id="273" r:id="rId18"/>
    <p:sldId id="260" r:id="rId19"/>
    <p:sldId id="311" r:id="rId20"/>
    <p:sldId id="290" r:id="rId21"/>
    <p:sldId id="270" r:id="rId22"/>
    <p:sldId id="296" r:id="rId23"/>
    <p:sldId id="292" r:id="rId24"/>
    <p:sldId id="293" r:id="rId25"/>
    <p:sldId id="294" r:id="rId26"/>
    <p:sldId id="295" r:id="rId27"/>
    <p:sldId id="297" r:id="rId28"/>
    <p:sldId id="298" r:id="rId29"/>
    <p:sldId id="299" r:id="rId30"/>
    <p:sldId id="312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6" r:id="rId43"/>
    <p:sldId id="275" r:id="rId44"/>
    <p:sldId id="278" r:id="rId45"/>
    <p:sldId id="277" r:id="rId46"/>
    <p:sldId id="279" r:id="rId47"/>
    <p:sldId id="280" r:id="rId48"/>
    <p:sldId id="281" r:id="rId49"/>
    <p:sldId id="314" r:id="rId50"/>
    <p:sldId id="283" r:id="rId51"/>
    <p:sldId id="315" r:id="rId52"/>
    <p:sldId id="284" r:id="rId53"/>
    <p:sldId id="261" r:id="rId5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72827"/>
    <a:srgbClr val="3636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9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18.05.2023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343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19503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6375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720978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446101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98384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784315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87642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663895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89158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67574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839457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083496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005387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434138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78952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658928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95763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69215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349002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519057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62474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256636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954947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650326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596886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30099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951705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723980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489133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633850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277188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9693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532389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930114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311768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993132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807701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457820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16936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37161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10383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51543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0856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03893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379496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836076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038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341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91812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32287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18.05.2023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18.05.2023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18.05.2023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18.05.2023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0.png"/><Relationship Id="rId4" Type="http://schemas.openxmlformats.org/officeDocument/2006/relationships/image" Target="../media/image1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4" Type="http://schemas.openxmlformats.org/officeDocument/2006/relationships/image" Target="../media/image18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4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jpeg"/><Relationship Id="rId5" Type="http://schemas.microsoft.com/office/2007/relationships/hdphoto" Target="../media/hdphoto3.wdp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10" Type="http://schemas.openxmlformats.org/officeDocument/2006/relationships/image" Target="../media/image45.png"/><Relationship Id="rId4" Type="http://schemas.openxmlformats.org/officeDocument/2006/relationships/image" Target="../media/image40.emf"/><Relationship Id="rId9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42.emf"/><Relationship Id="rId9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5" Type="http://schemas.openxmlformats.org/officeDocument/2006/relationships/image" Target="../media/image64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microsoft.com/office/2007/relationships/hdphoto" Target="../media/hdphoto4.wdp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2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5" Type="http://schemas.openxmlformats.org/officeDocument/2006/relationships/image" Target="../media/image81.png"/><Relationship Id="rId10" Type="http://schemas.openxmlformats.org/officeDocument/2006/relationships/image" Target="../media/image78.png"/><Relationship Id="rId4" Type="http://schemas.openxmlformats.org/officeDocument/2006/relationships/image" Target="../media/image80.png"/><Relationship Id="rId9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2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microsoft.com/office/2007/relationships/hdphoto" Target="../media/hdphoto5.wdp"/><Relationship Id="rId5" Type="http://schemas.openxmlformats.org/officeDocument/2006/relationships/image" Target="../media/image86.png"/><Relationship Id="rId4" Type="http://schemas.openxmlformats.org/officeDocument/2006/relationships/image" Target="../media/image85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gif"/><Relationship Id="rId5" Type="http://schemas.openxmlformats.org/officeDocument/2006/relationships/image" Target="../media/image2.png"/><Relationship Id="rId4" Type="http://schemas.openxmlformats.org/officeDocument/2006/relationships/image" Target="../media/image92.g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6" y="86994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EF3892D-E816-43B2-B007-F7BE3105D62F}"/>
              </a:ext>
            </a:extLst>
          </p:cNvPr>
          <p:cNvSpPr txBox="1">
            <a:spLocks/>
          </p:cNvSpPr>
          <p:nvPr/>
        </p:nvSpPr>
        <p:spPr>
          <a:xfrm>
            <a:off x="0" y="1906536"/>
            <a:ext cx="12192000" cy="3322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1.01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обсудим 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Историю Машинного обучения 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 Базовые понятия 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E2521533-3439-4D16-8AC8-6403F699C632}"/>
              </a:ext>
            </a:extLst>
          </p:cNvPr>
          <p:cNvSpPr txBox="1">
            <a:spLocks/>
          </p:cNvSpPr>
          <p:nvPr/>
        </p:nvSpPr>
        <p:spPr>
          <a:xfrm>
            <a:off x="3215680" y="5445224"/>
            <a:ext cx="640871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76470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есть интеллект 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8279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91344" y="1460188"/>
            <a:ext cx="1188132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Интелле́кт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(от лат. 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intellectus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«восприятие»; «разумение», «понимание»; «понятие», «рассудок») или ум — качество психики, состоящее из способности приспосабливаться к новым ситуациям, способности к обучению и запоминанию на основе опыта, пониманию и применению абстрактных концепций, и использованию своих знаний для управления окружающей человека средой. Общая способность к познанию и решению проблем, которая объединяет познавательные способности: ощущение, восприятие, память, представление, мышление, воображение, а также внимание, волю и рефлексию.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https://ru.wikipedia.org/wiki</a:t>
            </a:r>
          </a:p>
          <a:p>
            <a:pPr algn="just"/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CD10D885-A24C-446D-B1CA-91C560A0B6B7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56423E4-906E-406F-B1AD-5D541572C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1B9B714-4655-4950-B7E3-FEBBAE1B37FC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8B362F4-E438-47F8-857F-B24447CF1312}"/>
              </a:ext>
            </a:extLst>
          </p:cNvPr>
          <p:cNvSpPr/>
          <p:nvPr/>
        </p:nvSpPr>
        <p:spPr>
          <a:xfrm>
            <a:off x="191344" y="4275434"/>
            <a:ext cx="118093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же касается разума… Не вам бы говорить, не мне бы слушать. Сто веков эти бурдюки с питательной смесью разглагольствуют о разуме и до сих пор не могут договориться, о чем идет речь. В одном только они согласны все: кроме них, разумом никто не обладает. Если мысленным взором окинуть всю историю этой болтовни, легко увидеть, что так называемая теория мышления сводится к выдумыванию более или менее сложных терминов для обозначения явлений, которых человек не понимает. </a:t>
            </a:r>
          </a:p>
          <a:p>
            <a:pPr algn="just"/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«Сказка о Тройке» —повесть братьев Аркадия и Бориса Стругацких (1968)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3622557-1804-4264-A351-0FC3AD525DA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62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76470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есть интеллект 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8279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CD10D885-A24C-446D-B1CA-91C560A0B6B7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56423E4-906E-406F-B1AD-5D541572C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1B9B714-4655-4950-B7E3-FEBBAE1B37FC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3622557-1804-4264-A351-0FC3AD525DA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Can a Robot Write a Symphony? | Know Your Meme">
            <a:extLst>
              <a:ext uri="{FF2B5EF4-FFF2-40B4-BE49-F238E27FC236}">
                <a16:creationId xmlns:a16="http://schemas.microsoft.com/office/drawing/2014/main" id="{22AA371D-42D2-4BA0-928D-70453B92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1700808"/>
            <a:ext cx="2822660" cy="477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080" y="1556792"/>
            <a:ext cx="3281244" cy="497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31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76470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Определение от Президента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8279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CD10D885-A24C-446D-B1CA-91C560A0B6B7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56423E4-906E-406F-B1AD-5D541572C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1B9B714-4655-4950-B7E3-FEBBAE1B37FC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3622557-1804-4264-A351-0FC3AD525DA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1CD25EA-5FC0-483C-81F2-22ED7FB3971F}"/>
              </a:ext>
            </a:extLst>
          </p:cNvPr>
          <p:cNvSpPr/>
          <p:nvPr/>
        </p:nvSpPr>
        <p:spPr>
          <a:xfrm>
            <a:off x="767408" y="1484784"/>
            <a:ext cx="10513168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«</a:t>
            </a:r>
            <a:r>
              <a:rPr lang="ru-RU" sz="22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Искусственный интеллект</a:t>
            </a:r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» – комплекс технологических решений, позволяющий имитировать когнитивные функции человека (включая самообучение и поиск решений без заранее заданного алгоритма) и получать при выполнении конкретных задач результаты, сопоставимые, как минимум, с результатами интеллектуальной деятельности человека. </a:t>
            </a:r>
          </a:p>
          <a:p>
            <a:pPr algn="just"/>
            <a:endParaRPr lang="ru-RU" sz="22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Комплекс технологических решений включает в себя информационно-коммуникационную инфраструктуру, программное обеспечение (в том числе, в котором используются методы машинного обучения), процессы и сервисы по обработке данных и поиску решений </a:t>
            </a:r>
          </a:p>
          <a:p>
            <a:pPr algn="just"/>
            <a:endParaRPr lang="ru-RU" sz="22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(в соответствии с Национальной стратегией развития искусственного интеллекта на период до 2030 года, утвержденной Указом Президента Российской Федерации от 10 октября 2019 г. № 490 «О развитии искусственного интеллекта в Российской Федерации»)</a:t>
            </a:r>
            <a:endParaRPr lang="ru-RU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46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76470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Определение от Президента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8279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CD10D885-A24C-446D-B1CA-91C560A0B6B7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56423E4-906E-406F-B1AD-5D541572C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1B9B714-4655-4950-B7E3-FEBBAE1B37FC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3622557-1804-4264-A351-0FC3AD525DA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92B39D0-EC2A-47AC-90ED-3A0AF7A6EFCB}"/>
              </a:ext>
            </a:extLst>
          </p:cNvPr>
          <p:cNvSpPr/>
          <p:nvPr/>
        </p:nvSpPr>
        <p:spPr>
          <a:xfrm>
            <a:off x="839416" y="1844824"/>
            <a:ext cx="1051316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«</a:t>
            </a:r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Технологии искусственного интеллекта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» – технологии, основанные на использовании искусственного интеллекта, включая компьютерное зрение, обработку естественного языка, распознавание и синтез речи, интеллектуальную поддержку принятия решений и перспективные методы искусственного интеллекта </a:t>
            </a:r>
          </a:p>
          <a:p>
            <a:pPr algn="just"/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(в соответствии с Национальной стратегией развития искусственного интеллекта на период до 2030 года, утвержденной Указом Президента Российской Федерации от 10 октября 2019 г. № 490 «О развитии искусственного интеллекта в Российской Федерации»);</a:t>
            </a:r>
          </a:p>
        </p:txBody>
      </p:sp>
    </p:spTree>
    <p:extLst>
      <p:ext uri="{BB962C8B-B14F-4D97-AF65-F5344CB8AC3E}">
        <p14:creationId xmlns:p14="http://schemas.microsoft.com/office/powerpoint/2010/main" val="81725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26216" y="1489943"/>
            <a:ext cx="802838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chemeClr val="bg1"/>
                </a:solidFill>
                <a:latin typeface="Comic Sans MS" panose="030F0702030302020204" pitchFamily="66" charset="0"/>
              </a:rPr>
              <a:t>y=f(X)</a:t>
            </a:r>
            <a:endParaRPr lang="ru-RU" sz="199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4295800" y="4869161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 </a:t>
            </a:r>
          </a:p>
        </p:txBody>
      </p:sp>
      <p:sp>
        <p:nvSpPr>
          <p:cNvPr id="19" name="Заголовок 1"/>
          <p:cNvSpPr txBox="1">
            <a:spLocks/>
          </p:cNvSpPr>
          <p:nvPr/>
        </p:nvSpPr>
        <p:spPr>
          <a:xfrm>
            <a:off x="6744072" y="4797153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Данные</a:t>
            </a:r>
          </a:p>
        </p:txBody>
      </p:sp>
      <p:sp>
        <p:nvSpPr>
          <p:cNvPr id="20" name="Заголовок 1"/>
          <p:cNvSpPr txBox="1">
            <a:spLocks/>
          </p:cNvSpPr>
          <p:nvPr/>
        </p:nvSpPr>
        <p:spPr>
          <a:xfrm>
            <a:off x="1343472" y="5013177"/>
            <a:ext cx="280831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Ожидаемый ответ </a:t>
            </a:r>
          </a:p>
        </p:txBody>
      </p:sp>
      <p:sp>
        <p:nvSpPr>
          <p:cNvPr id="14" name="Нижний колонтитул 6">
            <a:extLst>
              <a:ext uri="{FF2B5EF4-FFF2-40B4-BE49-F238E27FC236}">
                <a16:creationId xmlns:a16="http://schemas.microsoft.com/office/drawing/2014/main" id="{2708ACFE-7DD8-4AA4-93B4-C1F7AF79844C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792088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E9E8FFBD-E74E-430A-A5ED-08C52B4E5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B9165AEF-989A-415B-87F1-5AC048F2DAC9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04EE6CD4-902C-4E41-A7D8-F899AAE96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я вижу МО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A64208E-4464-4D34-AA46-2A4393B0325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46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Место МО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Овал 2"/>
          <p:cNvSpPr/>
          <p:nvPr/>
        </p:nvSpPr>
        <p:spPr>
          <a:xfrm>
            <a:off x="4583832" y="1688073"/>
            <a:ext cx="5256584" cy="4536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lvl="1" algn="ctr"/>
            <a:r>
              <a:rPr lang="ru-RU" sz="16600" baseline="30000" dirty="0"/>
              <a:t>ИИ</a:t>
            </a:r>
            <a:endParaRPr lang="ru-RU" baseline="30000" dirty="0"/>
          </a:p>
        </p:txBody>
      </p:sp>
      <p:sp>
        <p:nvSpPr>
          <p:cNvPr id="10" name="Овал 9"/>
          <p:cNvSpPr/>
          <p:nvPr/>
        </p:nvSpPr>
        <p:spPr>
          <a:xfrm>
            <a:off x="5075616" y="3038046"/>
            <a:ext cx="3312368" cy="316835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lvl="1" algn="ctr"/>
            <a:r>
              <a:rPr lang="ru-RU" sz="8000" baseline="30000" dirty="0"/>
              <a:t>МО</a:t>
            </a:r>
            <a:endParaRPr lang="en-US" sz="8000" baseline="30000" dirty="0"/>
          </a:p>
        </p:txBody>
      </p:sp>
      <p:sp>
        <p:nvSpPr>
          <p:cNvPr id="12" name="Овал 11"/>
          <p:cNvSpPr/>
          <p:nvPr/>
        </p:nvSpPr>
        <p:spPr>
          <a:xfrm>
            <a:off x="5468584" y="4478206"/>
            <a:ext cx="1935832" cy="15205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lvl="1" algn="ctr"/>
            <a:r>
              <a:rPr lang="ru-RU" sz="6000" baseline="30000" dirty="0"/>
              <a:t>НС</a:t>
            </a:r>
            <a:endParaRPr lang="en-US" sz="6000" baseline="30000" dirty="0"/>
          </a:p>
        </p:txBody>
      </p:sp>
      <p:sp>
        <p:nvSpPr>
          <p:cNvPr id="14" name="Овал 13"/>
          <p:cNvSpPr/>
          <p:nvPr/>
        </p:nvSpPr>
        <p:spPr>
          <a:xfrm>
            <a:off x="1775520" y="2780928"/>
            <a:ext cx="4092184" cy="392952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8000" rIns="18000" rtlCol="0" anchor="ctr" anchorCtr="1"/>
          <a:lstStyle/>
          <a:p>
            <a:pPr marL="0" lvl="1" algn="ctr"/>
            <a:r>
              <a:rPr lang="en-US" sz="7200" baseline="30000" dirty="0"/>
              <a:t>Data Science</a:t>
            </a:r>
            <a:endParaRPr lang="ru-RU" sz="1000" baseline="30000" dirty="0"/>
          </a:p>
        </p:txBody>
      </p:sp>
      <p:sp>
        <p:nvSpPr>
          <p:cNvPr id="16" name="Нижний колонтитул 6">
            <a:extLst>
              <a:ext uri="{FF2B5EF4-FFF2-40B4-BE49-F238E27FC236}">
                <a16:creationId xmlns:a16="http://schemas.microsoft.com/office/drawing/2014/main" id="{F0FCE0E2-053F-4C13-836C-10888B61B78E}"/>
              </a:ext>
            </a:extLst>
          </p:cNvPr>
          <p:cNvSpPr txBox="1">
            <a:spLocks/>
          </p:cNvSpPr>
          <p:nvPr/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575AD949-39CC-4E31-849C-16ED129CD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65790F0D-4D50-4F06-BB53-1F4902615274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C2FB21A-151A-4247-B86C-2EB6FBCBB6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07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Традиционное программирование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46072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655840" y="1988840"/>
            <a:ext cx="2160240" cy="10081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</a:rPr>
              <a:t>«Машина»</a:t>
            </a:r>
          </a:p>
        </p:txBody>
      </p:sp>
      <p:cxnSp>
        <p:nvCxnSpPr>
          <p:cNvPr id="5" name="Прямая со стрелкой 4"/>
          <p:cNvCxnSpPr>
            <a:stCxn id="3" idx="3"/>
          </p:cNvCxnSpPr>
          <p:nvPr/>
        </p:nvCxnSpPr>
        <p:spPr>
          <a:xfrm>
            <a:off x="6816080" y="2492896"/>
            <a:ext cx="64807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>
            <a:off x="4007768" y="2276872"/>
            <a:ext cx="64807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>
            <a:off x="4007768" y="2780928"/>
            <a:ext cx="64807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Заголовок 1"/>
          <p:cNvSpPr txBox="1">
            <a:spLocks/>
          </p:cNvSpPr>
          <p:nvPr/>
        </p:nvSpPr>
        <p:spPr>
          <a:xfrm>
            <a:off x="1524000" y="1700809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Алгоритм</a:t>
            </a:r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1631504" y="2492897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Данные</a:t>
            </a:r>
          </a:p>
        </p:txBody>
      </p:sp>
      <p:sp>
        <p:nvSpPr>
          <p:cNvPr id="19" name="Заголовок 1"/>
          <p:cNvSpPr txBox="1">
            <a:spLocks/>
          </p:cNvSpPr>
          <p:nvPr/>
        </p:nvSpPr>
        <p:spPr>
          <a:xfrm>
            <a:off x="7104112" y="2025198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Ответ</a:t>
            </a:r>
          </a:p>
        </p:txBody>
      </p:sp>
      <p:grpSp>
        <p:nvGrpSpPr>
          <p:cNvPr id="7" name="Группа 6"/>
          <p:cNvGrpSpPr/>
          <p:nvPr/>
        </p:nvGrpSpPr>
        <p:grpSpPr>
          <a:xfrm>
            <a:off x="5160888" y="4014608"/>
            <a:ext cx="6334720" cy="2675523"/>
            <a:chOff x="16396" y="3501008"/>
            <a:chExt cx="5114706" cy="2160240"/>
          </a:xfrm>
        </p:grpSpPr>
        <p:sp>
          <p:nvSpPr>
            <p:cNvPr id="4" name="Прямоугольник 3"/>
            <p:cNvSpPr/>
            <p:nvPr/>
          </p:nvSpPr>
          <p:spPr>
            <a:xfrm>
              <a:off x="232420" y="3501008"/>
              <a:ext cx="4824536" cy="2160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28DDC28A-3542-4E54-BB7E-0233CAB7B6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924" b="33177"/>
            <a:stretch/>
          </p:blipFill>
          <p:spPr bwMode="auto">
            <a:xfrm>
              <a:off x="16396" y="3573016"/>
              <a:ext cx="5114706" cy="1989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Заголовок 1"/>
          <p:cNvSpPr txBox="1">
            <a:spLocks/>
          </p:cNvSpPr>
          <p:nvPr/>
        </p:nvSpPr>
        <p:spPr>
          <a:xfrm>
            <a:off x="-240704" y="4014608"/>
            <a:ext cx="5616624" cy="18837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Переводим углы в радианы 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</a:rPr>
              <a:t>1 </a:t>
            </a:r>
            <a:r>
              <a:rPr lang="en-US" sz="2800" i="1" dirty="0">
                <a:solidFill>
                  <a:schemeClr val="bg1"/>
                </a:solidFill>
              </a:rPr>
              <a:t>rad </a:t>
            </a:r>
            <a:r>
              <a:rPr lang="ru-RU" sz="2800" dirty="0">
                <a:solidFill>
                  <a:schemeClr val="bg1"/>
                </a:solidFill>
              </a:rPr>
              <a:t>=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ru-RU" sz="2800" dirty="0">
                <a:solidFill>
                  <a:schemeClr val="bg1"/>
                </a:solidFill>
              </a:rPr>
              <a:t>(180</a:t>
            </a:r>
            <a:r>
              <a:rPr lang="en-US" sz="2800" dirty="0">
                <a:solidFill>
                  <a:schemeClr val="bg1"/>
                </a:solidFill>
              </a:rPr>
              <a:t>/</a:t>
            </a:r>
            <a:r>
              <a:rPr lang="el-GR" sz="2800" dirty="0">
                <a:solidFill>
                  <a:schemeClr val="bg1"/>
                </a:solidFill>
              </a:rPr>
              <a:t>π)°</a:t>
            </a:r>
            <a:endParaRPr lang="ru-RU" sz="2800" dirty="0">
              <a:solidFill>
                <a:schemeClr val="bg1"/>
              </a:solidFill>
            </a:endParaRPr>
          </a:p>
          <a:p>
            <a:r>
              <a:rPr lang="el-GR" sz="2800" dirty="0">
                <a:solidFill>
                  <a:schemeClr val="bg1"/>
                </a:solidFill>
              </a:rPr>
              <a:t>π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~355/113</a:t>
            </a: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x= y</a:t>
            </a:r>
            <a:r>
              <a:rPr lang="el-GR" sz="2800" dirty="0">
                <a:solidFill>
                  <a:schemeClr val="bg1"/>
                </a:solidFill>
              </a:rPr>
              <a:t>°</a:t>
            </a:r>
            <a:r>
              <a:rPr lang="en-US" sz="2800" dirty="0">
                <a:solidFill>
                  <a:schemeClr val="bg1"/>
                </a:solidFill>
              </a:rPr>
              <a:t>*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(</a:t>
            </a:r>
            <a:r>
              <a:rPr lang="el-GR" sz="2800" dirty="0">
                <a:solidFill>
                  <a:schemeClr val="bg1"/>
                </a:solidFill>
              </a:rPr>
              <a:t>π </a:t>
            </a:r>
            <a:r>
              <a:rPr lang="en-US" sz="2800" dirty="0">
                <a:solidFill>
                  <a:schemeClr val="bg1"/>
                </a:solidFill>
              </a:rPr>
              <a:t>/180)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Нижний колонтитул 6">
            <a:extLst>
              <a:ext uri="{FF2B5EF4-FFF2-40B4-BE49-F238E27FC236}">
                <a16:creationId xmlns:a16="http://schemas.microsoft.com/office/drawing/2014/main" id="{F83FFF4B-4A1C-4D2D-A97A-79881B4035D2}"/>
              </a:ext>
            </a:extLst>
          </p:cNvPr>
          <p:cNvSpPr txBox="1">
            <a:spLocks/>
          </p:cNvSpPr>
          <p:nvPr/>
        </p:nvSpPr>
        <p:spPr>
          <a:xfrm>
            <a:off x="2063552" y="176904"/>
            <a:ext cx="826085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C81015B3-BAE3-4AD1-B890-604E9DF88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CE041FB9-F3EA-4813-BFD4-097345AF308A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1CC67898-B993-4E66-A851-2C9495B271C9}"/>
              </a:ext>
            </a:extLst>
          </p:cNvPr>
          <p:cNvSpPr txBox="1">
            <a:spLocks/>
          </p:cNvSpPr>
          <p:nvPr/>
        </p:nvSpPr>
        <p:spPr>
          <a:xfrm>
            <a:off x="1631504" y="3140850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Как калькулятор считает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sin(y</a:t>
            </a:r>
            <a:r>
              <a:rPr lang="el-GR" sz="3200" dirty="0">
                <a:solidFill>
                  <a:schemeClr val="bg1"/>
                </a:solidFill>
              </a:rPr>
              <a:t>°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6CBE5D8-8F0D-40EE-9AA1-612AB9EBD0B1}"/>
              </a:ext>
            </a:extLst>
          </p:cNvPr>
          <p:cNvSpPr/>
          <p:nvPr/>
        </p:nvSpPr>
        <p:spPr>
          <a:xfrm>
            <a:off x="912020" y="5944377"/>
            <a:ext cx="27880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sin(x)~x-x</a:t>
            </a:r>
            <a:r>
              <a:rPr lang="en-US" sz="2800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/3!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F5530A3E-40FC-45F0-B0CB-F4CF00B9FAA8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70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/>
      <p:bldP spid="6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2878" y="1168025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36607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655840" y="2758011"/>
            <a:ext cx="2160240" cy="10081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</a:rPr>
              <a:t>«Машина»</a:t>
            </a:r>
          </a:p>
        </p:txBody>
      </p:sp>
      <p:cxnSp>
        <p:nvCxnSpPr>
          <p:cNvPr id="5" name="Прямая со стрелкой 4"/>
          <p:cNvCxnSpPr>
            <a:stCxn id="3" idx="3"/>
          </p:cNvCxnSpPr>
          <p:nvPr/>
        </p:nvCxnSpPr>
        <p:spPr>
          <a:xfrm>
            <a:off x="6816080" y="3262067"/>
            <a:ext cx="64807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>
            <a:off x="4007768" y="3046043"/>
            <a:ext cx="64807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>
            <a:off x="4007768" y="3550099"/>
            <a:ext cx="64807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Заголовок 1"/>
          <p:cNvSpPr txBox="1">
            <a:spLocks/>
          </p:cNvSpPr>
          <p:nvPr/>
        </p:nvSpPr>
        <p:spPr>
          <a:xfrm>
            <a:off x="7320136" y="2830020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Алгоритм</a:t>
            </a:r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1631504" y="2253956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Данные</a:t>
            </a:r>
          </a:p>
        </p:txBody>
      </p:sp>
      <p:sp>
        <p:nvSpPr>
          <p:cNvPr id="19" name="Заголовок 1"/>
          <p:cNvSpPr txBox="1">
            <a:spLocks/>
          </p:cNvSpPr>
          <p:nvPr/>
        </p:nvSpPr>
        <p:spPr>
          <a:xfrm>
            <a:off x="1703512" y="3190060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Ответы</a:t>
            </a:r>
          </a:p>
        </p:txBody>
      </p:sp>
      <p:sp>
        <p:nvSpPr>
          <p:cNvPr id="20" name="Нижний колонтитул 6">
            <a:extLst>
              <a:ext uri="{FF2B5EF4-FFF2-40B4-BE49-F238E27FC236}">
                <a16:creationId xmlns:a16="http://schemas.microsoft.com/office/drawing/2014/main" id="{2228F0BD-BB4F-42FA-9975-C289303DBB65}"/>
              </a:ext>
            </a:extLst>
          </p:cNvPr>
          <p:cNvSpPr txBox="1">
            <a:spLocks/>
          </p:cNvSpPr>
          <p:nvPr/>
        </p:nvSpPr>
        <p:spPr>
          <a:xfrm>
            <a:off x="2495600" y="176904"/>
            <a:ext cx="7828802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3676FB39-FC0C-4A10-8040-C5FCBDC63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2CAB5957-4250-465B-9656-364D132BBC78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9D9E3CC-C0A7-4B5F-9CDD-B06C0DAA050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07B23F81-2C86-4183-9AE2-49E865DB7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934" y="4049696"/>
            <a:ext cx="5279101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0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7429" y="6458209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C23329B5-3B66-4BB1-967B-20FB80B9F39D}"/>
              </a:ext>
            </a:extLst>
          </p:cNvPr>
          <p:cNvSpPr txBox="1">
            <a:spLocks/>
          </p:cNvSpPr>
          <p:nvPr/>
        </p:nvSpPr>
        <p:spPr>
          <a:xfrm>
            <a:off x="2207568" y="176904"/>
            <a:ext cx="8116834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4D4B1B0-91D6-4E42-81F7-BC711C8FD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C00EF368-2432-4623-ABC2-2D58F2EDC501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573C9D0-EFC3-416D-975F-349C4933DFC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E56F60A-0649-4AC3-9301-97474B313A6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0E1FF"/>
              </a:clrFrom>
              <a:clrTo>
                <a:srgbClr val="F0E1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458" y="1109686"/>
            <a:ext cx="9547398" cy="53857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0376D1-DFF5-4F39-ACAB-5863227DCC7D}"/>
              </a:ext>
            </a:extLst>
          </p:cNvPr>
          <p:cNvSpPr txBox="1"/>
          <p:nvPr/>
        </p:nvSpPr>
        <p:spPr>
          <a:xfrm>
            <a:off x="1424675" y="2574301"/>
            <a:ext cx="369481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latin typeface="Comic Sans MS" panose="030F0702030302020204" pitchFamily="66" charset="0"/>
              </a:rPr>
              <a:t>f()</a:t>
            </a:r>
            <a:endParaRPr lang="ru-RU" sz="13800" dirty="0">
              <a:latin typeface="Comic Sans MS" panose="030F0702030302020204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F85F3F-F48E-49F5-9125-61E14A796675}"/>
              </a:ext>
            </a:extLst>
          </p:cNvPr>
          <p:cNvSpPr txBox="1"/>
          <p:nvPr/>
        </p:nvSpPr>
        <p:spPr>
          <a:xfrm>
            <a:off x="6915613" y="950532"/>
            <a:ext cx="292480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latin typeface="Comic Sans MS" panose="030F0702030302020204" pitchFamily="66" charset="0"/>
              </a:rPr>
              <a:t>y X</a:t>
            </a:r>
            <a:endParaRPr lang="ru-RU" sz="13800" dirty="0">
              <a:latin typeface="Comic Sans MS" panose="030F0702030302020204" pitchFamily="66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3A44E6-3FA4-43B2-8B83-82B2B77B1562}"/>
              </a:ext>
            </a:extLst>
          </p:cNvPr>
          <p:cNvSpPr txBox="1"/>
          <p:nvPr/>
        </p:nvSpPr>
        <p:spPr>
          <a:xfrm>
            <a:off x="9039528" y="3550192"/>
            <a:ext cx="165618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latin typeface="Comic Sans MS" panose="030F0702030302020204" pitchFamily="66" charset="0"/>
              </a:rPr>
              <a:t>=</a:t>
            </a:r>
            <a:endParaRPr lang="ru-RU" sz="199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1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7429" y="6458209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C23329B5-3B66-4BB1-967B-20FB80B9F39D}"/>
              </a:ext>
            </a:extLst>
          </p:cNvPr>
          <p:cNvSpPr txBox="1">
            <a:spLocks/>
          </p:cNvSpPr>
          <p:nvPr/>
        </p:nvSpPr>
        <p:spPr>
          <a:xfrm>
            <a:off x="2207568" y="176904"/>
            <a:ext cx="8116834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4D4B1B0-91D6-4E42-81F7-BC711C8FD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C00EF368-2432-4623-ABC2-2D58F2EDC501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573C9D0-EFC3-416D-975F-349C4933DFC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CB3BD64-6E71-4C86-AC6E-908B0A2AE63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0E1FF"/>
              </a:clrFrom>
              <a:clrTo>
                <a:srgbClr val="F0E1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07" y="1006719"/>
            <a:ext cx="10081120" cy="568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7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9838" y="981165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135560" y="176904"/>
            <a:ext cx="8188842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551384" y="1880237"/>
            <a:ext cx="763284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-apple-system"/>
              </a:rPr>
              <a:t>Что такое машинное обучение (МО)</a:t>
            </a:r>
          </a:p>
          <a:p>
            <a:endParaRPr lang="ru-RU" sz="3200" dirty="0">
              <a:solidFill>
                <a:schemeClr val="bg1"/>
              </a:solidFill>
              <a:latin typeface="-apple-system"/>
            </a:endParaRPr>
          </a:p>
          <a:p>
            <a:r>
              <a:rPr lang="ru-RU" sz="3200" dirty="0">
                <a:solidFill>
                  <a:schemeClr val="bg1"/>
                </a:solidFill>
                <a:latin typeface="-apple-system"/>
              </a:rPr>
              <a:t>История МО</a:t>
            </a:r>
          </a:p>
          <a:p>
            <a:endParaRPr lang="ru-RU" sz="3200" dirty="0">
              <a:solidFill>
                <a:schemeClr val="bg1"/>
              </a:solidFill>
              <a:latin typeface="-apple-system"/>
            </a:endParaRPr>
          </a:p>
          <a:p>
            <a:r>
              <a:rPr lang="ru-RU" sz="3200" dirty="0">
                <a:solidFill>
                  <a:schemeClr val="bg1"/>
                </a:solidFill>
                <a:latin typeface="-apple-system"/>
              </a:rPr>
              <a:t>Основные термины в МО</a:t>
            </a:r>
          </a:p>
          <a:p>
            <a:endParaRPr lang="ru-RU" sz="3200" dirty="0">
              <a:solidFill>
                <a:schemeClr val="bg1"/>
              </a:solidFill>
              <a:latin typeface="-apple-system"/>
            </a:endParaRPr>
          </a:p>
          <a:p>
            <a:r>
              <a:rPr lang="ru-RU" sz="3200" dirty="0">
                <a:solidFill>
                  <a:schemeClr val="bg1"/>
                </a:solidFill>
                <a:latin typeface="-apple-system"/>
              </a:rPr>
              <a:t>Классификация задач МО</a:t>
            </a:r>
            <a:endParaRPr lang="en-US" sz="24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02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9838" y="981165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135560" y="176904"/>
            <a:ext cx="8188842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551384" y="1880237"/>
            <a:ext cx="763284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-apple-system"/>
              </a:rPr>
              <a:t>Что такое машинное обучение (МО)</a:t>
            </a:r>
          </a:p>
          <a:p>
            <a:endParaRPr lang="ru-RU" sz="3200" dirty="0">
              <a:solidFill>
                <a:schemeClr val="bg1"/>
              </a:solidFill>
              <a:latin typeface="-apple-system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История МО</a:t>
            </a:r>
          </a:p>
          <a:p>
            <a:endParaRPr lang="ru-RU" sz="3200" dirty="0">
              <a:solidFill>
                <a:schemeClr val="bg1"/>
              </a:solidFill>
              <a:latin typeface="-apple-system"/>
            </a:endParaRPr>
          </a:p>
          <a:p>
            <a:r>
              <a:rPr lang="ru-R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-apple-system"/>
              </a:rPr>
              <a:t>Основные термины в МО</a:t>
            </a:r>
          </a:p>
          <a:p>
            <a:endParaRPr lang="ru-RU" sz="3200" dirty="0">
              <a:solidFill>
                <a:schemeClr val="tx1">
                  <a:lumMod val="65000"/>
                  <a:lumOff val="35000"/>
                </a:schemeClr>
              </a:solidFill>
              <a:latin typeface="-apple-system"/>
            </a:endParaRPr>
          </a:p>
          <a:p>
            <a:r>
              <a:rPr lang="ru-R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-apple-system"/>
              </a:rPr>
              <a:t>Классификация задач МО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-apple-system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865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691386"/>
            <a:ext cx="7920880" cy="827739"/>
          </a:xfrm>
        </p:spPr>
        <p:txBody>
          <a:bodyPr>
            <a:normAutofit/>
          </a:bodyPr>
          <a:lstStyle/>
          <a:p>
            <a:r>
              <a:rPr lang="ru-RU" alt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История МО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0" name="Нижний колонтитул 6">
            <a:extLst>
              <a:ext uri="{FF2B5EF4-FFF2-40B4-BE49-F238E27FC236}">
                <a16:creationId xmlns:a16="http://schemas.microsoft.com/office/drawing/2014/main" id="{2B69114E-4AF8-4475-84DF-F905AA49BB2F}"/>
              </a:ext>
            </a:extLst>
          </p:cNvPr>
          <p:cNvSpPr txBox="1">
            <a:spLocks/>
          </p:cNvSpPr>
          <p:nvPr/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39A5214A-0426-4B26-882C-660F3A270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2A572C73-AEF2-4B6E-AC51-F8651A0AAC30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9912384B-51D0-4179-AB1E-38CE35E45D3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2DAA008-63B5-4831-8576-91765626A6A8}"/>
                  </a:ext>
                </a:extLst>
              </p:cNvPr>
              <p:cNvSpPr txBox="1"/>
              <p:nvPr/>
            </p:nvSpPr>
            <p:spPr>
              <a:xfrm>
                <a:off x="6240016" y="3140968"/>
                <a:ext cx="338656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𝐿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𝐷</m:t>
                          </m:r>
                        </m:e>
                      </m:d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 ?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2DAA008-63B5-4831-8576-91765626A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016" y="3140968"/>
                <a:ext cx="3386568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Заголовок 1">
            <a:extLst>
              <a:ext uri="{FF2B5EF4-FFF2-40B4-BE49-F238E27FC236}">
                <a16:creationId xmlns:a16="http://schemas.microsoft.com/office/drawing/2014/main" id="{228CA879-44EE-4707-9F84-083C0AE03DDA}"/>
              </a:ext>
            </a:extLst>
          </p:cNvPr>
          <p:cNvSpPr txBox="1">
            <a:spLocks/>
          </p:cNvSpPr>
          <p:nvPr/>
        </p:nvSpPr>
        <p:spPr>
          <a:xfrm>
            <a:off x="2063552" y="1412776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"Древние времена"</a:t>
            </a:r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4F50783E-EB2B-454E-B7D3-25048F0E4DCD}"/>
              </a:ext>
            </a:extLst>
          </p:cNvPr>
          <p:cNvSpPr/>
          <p:nvPr/>
        </p:nvSpPr>
        <p:spPr>
          <a:xfrm>
            <a:off x="2423592" y="2636912"/>
            <a:ext cx="2592288" cy="2592288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1A8AE041-D3BF-4ACA-BC78-F40C4AC2200E}"/>
              </a:ext>
            </a:extLst>
          </p:cNvPr>
          <p:cNvCxnSpPr>
            <a:stCxn id="41" idx="2"/>
            <a:endCxn id="41" idx="6"/>
          </p:cNvCxnSpPr>
          <p:nvPr/>
        </p:nvCxnSpPr>
        <p:spPr>
          <a:xfrm>
            <a:off x="2423592" y="3933056"/>
            <a:ext cx="2592288" cy="0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05C5F45-B41C-492F-A4B8-630B971FBEC0}"/>
                  </a:ext>
                </a:extLst>
              </p:cNvPr>
              <p:cNvSpPr txBox="1"/>
              <p:nvPr/>
            </p:nvSpPr>
            <p:spPr>
              <a:xfrm>
                <a:off x="6312024" y="4221088"/>
                <a:ext cx="254505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𝐿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r>
                        <a:rPr lang="en-US" sz="4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𝝅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𝐷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05C5F45-B41C-492F-A4B8-630B971FB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4" y="4221088"/>
                <a:ext cx="2545056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AE24323C-4237-4971-A6FA-5A70AC944106}"/>
              </a:ext>
            </a:extLst>
          </p:cNvPr>
          <p:cNvSpPr/>
          <p:nvPr/>
        </p:nvSpPr>
        <p:spPr>
          <a:xfrm>
            <a:off x="7608168" y="4365104"/>
            <a:ext cx="504056" cy="64807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371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7" grpId="0"/>
      <p:bldP spid="4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691386"/>
            <a:ext cx="7920880" cy="827739"/>
          </a:xfrm>
        </p:spPr>
        <p:txBody>
          <a:bodyPr>
            <a:normAutofit/>
          </a:bodyPr>
          <a:lstStyle/>
          <a:p>
            <a:r>
              <a:rPr lang="ru-RU" alt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История МО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0" name="Нижний колонтитул 6">
            <a:extLst>
              <a:ext uri="{FF2B5EF4-FFF2-40B4-BE49-F238E27FC236}">
                <a16:creationId xmlns:a16="http://schemas.microsoft.com/office/drawing/2014/main" id="{2B69114E-4AF8-4475-84DF-F905AA49BB2F}"/>
              </a:ext>
            </a:extLst>
          </p:cNvPr>
          <p:cNvSpPr txBox="1">
            <a:spLocks/>
          </p:cNvSpPr>
          <p:nvPr/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39A5214A-0426-4B26-882C-660F3A270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2A572C73-AEF2-4B6E-AC51-F8651A0AAC30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9912384B-51D0-4179-AB1E-38CE35E45D3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A27DB7-E870-4477-B2B4-A08BB1A226FF}"/>
              </a:ext>
            </a:extLst>
          </p:cNvPr>
          <p:cNvSpPr txBox="1"/>
          <p:nvPr/>
        </p:nvSpPr>
        <p:spPr>
          <a:xfrm>
            <a:off x="767408" y="2348880"/>
            <a:ext cx="6314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наименьших Квадратов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45B78B-D0DF-448C-BBD4-CC4A96346B64}"/>
                  </a:ext>
                </a:extLst>
              </p:cNvPr>
              <p:cNvSpPr txBox="1"/>
              <p:nvPr/>
            </p:nvSpPr>
            <p:spPr>
              <a:xfrm>
                <a:off x="4223792" y="1628800"/>
                <a:ext cx="261924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XIX</m:t>
                    </m:r>
                    <m:r>
                      <a:rPr lang="en-US" sz="320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320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XX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32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век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45B78B-D0DF-448C-BBD4-CC4A96346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792" y="1628800"/>
                <a:ext cx="2619243" cy="584775"/>
              </a:xfrm>
              <a:prstGeom prst="rect">
                <a:avLst/>
              </a:prstGeom>
              <a:blipFill>
                <a:blip r:embed="rId4"/>
                <a:stretch>
                  <a:fillRect t="-14583" r="-4884" b="-322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D90DDBC-46F4-4C57-8441-4C6C4D59FA67}"/>
              </a:ext>
            </a:extLst>
          </p:cNvPr>
          <p:cNvSpPr txBox="1"/>
          <p:nvPr/>
        </p:nvSpPr>
        <p:spPr>
          <a:xfrm>
            <a:off x="767408" y="4005064"/>
            <a:ext cx="3643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Теорема Байеса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4D0FA6CE-995C-49F0-B75D-EEE9F1D21780}"/>
                  </a:ext>
                </a:extLst>
              </p:cNvPr>
              <p:cNvSpPr/>
              <p:nvPr/>
            </p:nvSpPr>
            <p:spPr>
              <a:xfrm>
                <a:off x="1127448" y="2780928"/>
                <a:ext cx="7272808" cy="11807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3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{</m:t>
                                  </m:r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e>
                      </m:nary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4D0FA6CE-995C-49F0-B75D-EEE9F1D21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48" y="2780928"/>
                <a:ext cx="7272808" cy="11807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6B397A18-1C40-4451-A91E-E98A8D6A6C40}"/>
                  </a:ext>
                </a:extLst>
              </p:cNvPr>
              <p:cNvSpPr/>
              <p:nvPr/>
            </p:nvSpPr>
            <p:spPr>
              <a:xfrm>
                <a:off x="1847528" y="4509120"/>
                <a:ext cx="4968552" cy="12657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sz="36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sz="36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ru-RU" sz="36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ru-RU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ru-RU" sz="36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ru-RU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ru-RU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ru-RU" sz="3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3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ru-RU" sz="3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ru-RU" sz="36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ru-RU" sz="3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ru-RU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ru-RU" sz="3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36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"/>
                              <m:ctrlPr>
                                <a:rPr lang="ru-RU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ru-RU" sz="3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3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6B397A18-1C40-4451-A91E-E98A8D6A6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4509120"/>
                <a:ext cx="4968552" cy="12657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3A64EA3-5056-443C-8C1E-63C9FB5995B4}"/>
              </a:ext>
            </a:extLst>
          </p:cNvPr>
          <p:cNvSpPr txBox="1"/>
          <p:nvPr/>
        </p:nvSpPr>
        <p:spPr>
          <a:xfrm>
            <a:off x="839416" y="5661248"/>
            <a:ext cx="3392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Марковы Цепи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1613EB9-6354-4513-BD4E-6C3DAB3C87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6619" y="4019520"/>
            <a:ext cx="3575965" cy="195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8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9" grpId="0"/>
      <p:bldP spid="11" grpId="0"/>
      <p:bldP spid="12" grpId="0"/>
      <p:bldP spid="13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691386"/>
            <a:ext cx="7920880" cy="827739"/>
          </a:xfrm>
        </p:spPr>
        <p:txBody>
          <a:bodyPr>
            <a:normAutofit/>
          </a:bodyPr>
          <a:lstStyle/>
          <a:p>
            <a:r>
              <a:rPr lang="ru-RU" alt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История МО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0" name="Нижний колонтитул 6">
            <a:extLst>
              <a:ext uri="{FF2B5EF4-FFF2-40B4-BE49-F238E27FC236}">
                <a16:creationId xmlns:a16="http://schemas.microsoft.com/office/drawing/2014/main" id="{2B69114E-4AF8-4475-84DF-F905AA49BB2F}"/>
              </a:ext>
            </a:extLst>
          </p:cNvPr>
          <p:cNvSpPr txBox="1">
            <a:spLocks/>
          </p:cNvSpPr>
          <p:nvPr/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39A5214A-0426-4B26-882C-660F3A270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2A572C73-AEF2-4B6E-AC51-F8651A0AAC30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9912384B-51D0-4179-AB1E-38CE35E45D3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27B25D58-DDD8-4CF5-969F-FA8AAD5DF2FF}"/>
              </a:ext>
            </a:extLst>
          </p:cNvPr>
          <p:cNvSpPr/>
          <p:nvPr/>
        </p:nvSpPr>
        <p:spPr>
          <a:xfrm>
            <a:off x="479376" y="2276872"/>
            <a:ext cx="82809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Работа Тьюринга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“Computing Machinery and intelligence”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B301F-B2BD-4D6E-8DA4-A003CE399A31}"/>
              </a:ext>
            </a:extLst>
          </p:cNvPr>
          <p:cNvSpPr txBox="1"/>
          <p:nvPr/>
        </p:nvSpPr>
        <p:spPr>
          <a:xfrm>
            <a:off x="5015880" y="1628800"/>
            <a:ext cx="1986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1950-ые</a:t>
            </a:r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42C565B3-8D24-47DF-B9C5-E4D3E1FAB50F}"/>
              </a:ext>
            </a:extLst>
          </p:cNvPr>
          <p:cNvSpPr txBox="1">
            <a:spLocks/>
          </p:cNvSpPr>
          <p:nvPr/>
        </p:nvSpPr>
        <p:spPr>
          <a:xfrm>
            <a:off x="1991544" y="90872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Истоки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16C26AA6-66A7-47E4-A2F6-D56131A78EE1}"/>
              </a:ext>
            </a:extLst>
          </p:cNvPr>
          <p:cNvSpPr/>
          <p:nvPr/>
        </p:nvSpPr>
        <p:spPr>
          <a:xfrm>
            <a:off x="1343472" y="6457890"/>
            <a:ext cx="2072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SNARC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12AF72D2-C427-4ED7-88F8-60BD5D74EC63}"/>
              </a:ext>
            </a:extLst>
          </p:cNvPr>
          <p:cNvSpPr/>
          <p:nvPr/>
        </p:nvSpPr>
        <p:spPr>
          <a:xfrm>
            <a:off x="4943872" y="6457890"/>
            <a:ext cx="36585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Mark I Perceptron machine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8" name="Picture 2" descr="Картинки по запросу &quot;Stochastic neural analog reinforcement calculator&quot;&quot;">
            <a:extLst>
              <a:ext uri="{FF2B5EF4-FFF2-40B4-BE49-F238E27FC236}">
                <a16:creationId xmlns:a16="http://schemas.microsoft.com/office/drawing/2014/main" id="{584EFC7C-7B5E-46D4-8681-71F1147BA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6393" l="0" r="993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5157192"/>
            <a:ext cx="3021974" cy="139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https://upload.wikimedia.org/wikipedia/en/5/52/Mark_I_perceptron.jpeg">
            <a:extLst>
              <a:ext uri="{FF2B5EF4-FFF2-40B4-BE49-F238E27FC236}">
                <a16:creationId xmlns:a16="http://schemas.microsoft.com/office/drawing/2014/main" id="{06343052-BCEA-4162-BFFA-D8C72F530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936" y="3501008"/>
            <a:ext cx="2429756" cy="298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563D43EB-6659-4A45-B4AC-D352123EECDD}"/>
              </a:ext>
            </a:extLst>
          </p:cNvPr>
          <p:cNvSpPr/>
          <p:nvPr/>
        </p:nvSpPr>
        <p:spPr>
          <a:xfrm>
            <a:off x="551384" y="4797152"/>
            <a:ext cx="42484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Первые нейронные сети</a:t>
            </a:r>
          </a:p>
        </p:txBody>
      </p:sp>
      <p:pic>
        <p:nvPicPr>
          <p:cNvPr id="33" name="Picture 2" descr="How to Craft Coaching Classes That Will Speed Up Training Success ...">
            <a:extLst>
              <a:ext uri="{FF2B5EF4-FFF2-40B4-BE49-F238E27FC236}">
                <a16:creationId xmlns:a16="http://schemas.microsoft.com/office/drawing/2014/main" id="{E386BB28-11FB-4615-AF80-20EBB3F545E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3356992"/>
            <a:ext cx="2448272" cy="137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2163A1D1-F321-4682-9763-BBE9D72136C3}"/>
              </a:ext>
            </a:extLst>
          </p:cNvPr>
          <p:cNvSpPr/>
          <p:nvPr/>
        </p:nvSpPr>
        <p:spPr>
          <a:xfrm>
            <a:off x="479376" y="2852936"/>
            <a:ext cx="66967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Исследование нейронных сетей человека</a:t>
            </a: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374F0A1C-527D-4C4E-8527-B58D905AD4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0256" y="2204864"/>
            <a:ext cx="355282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24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23" grpId="0"/>
      <p:bldP spid="26" grpId="0"/>
      <p:bldP spid="27" grpId="0"/>
      <p:bldP spid="32" grpId="0"/>
      <p:bldP spid="3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691386"/>
            <a:ext cx="7920880" cy="827739"/>
          </a:xfrm>
        </p:spPr>
        <p:txBody>
          <a:bodyPr>
            <a:normAutofit/>
          </a:bodyPr>
          <a:lstStyle/>
          <a:p>
            <a:r>
              <a:rPr lang="ru-RU" alt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История МО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0" name="Нижний колонтитул 6">
            <a:extLst>
              <a:ext uri="{FF2B5EF4-FFF2-40B4-BE49-F238E27FC236}">
                <a16:creationId xmlns:a16="http://schemas.microsoft.com/office/drawing/2014/main" id="{2B69114E-4AF8-4475-84DF-F905AA49BB2F}"/>
              </a:ext>
            </a:extLst>
          </p:cNvPr>
          <p:cNvSpPr txBox="1">
            <a:spLocks/>
          </p:cNvSpPr>
          <p:nvPr/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39A5214A-0426-4B26-882C-660F3A270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2A572C73-AEF2-4B6E-AC51-F8651A0AAC30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9912384B-51D0-4179-AB1E-38CE35E45D3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1787AD-CBCA-43E4-8732-00B535CE3967}"/>
              </a:ext>
            </a:extLst>
          </p:cNvPr>
          <p:cNvSpPr txBox="1"/>
          <p:nvPr/>
        </p:nvSpPr>
        <p:spPr>
          <a:xfrm>
            <a:off x="4943872" y="1892731"/>
            <a:ext cx="1986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1960-ые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3E7183-777E-4AD4-B930-9A0053400201}"/>
              </a:ext>
            </a:extLst>
          </p:cNvPr>
          <p:cNvSpPr txBox="1"/>
          <p:nvPr/>
        </p:nvSpPr>
        <p:spPr>
          <a:xfrm>
            <a:off x="551384" y="2828835"/>
            <a:ext cx="5472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ближайших соседей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Байесовский классификатор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1" name="Picture 6" descr="Картинки по запросу &quot;Machines Playing Tic-Tac-Toe&quot;&quot;">
            <a:extLst>
              <a:ext uri="{FF2B5EF4-FFF2-40B4-BE49-F238E27FC236}">
                <a16:creationId xmlns:a16="http://schemas.microsoft.com/office/drawing/2014/main" id="{15E1EF8D-39AA-467C-80A1-126293A3E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232" y="3044859"/>
            <a:ext cx="3488904" cy="273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CA624A-CD2A-40F0-836C-C5BA70E5BA3D}"/>
              </a:ext>
            </a:extLst>
          </p:cNvPr>
          <p:cNvSpPr txBox="1"/>
          <p:nvPr/>
        </p:nvSpPr>
        <p:spPr>
          <a:xfrm>
            <a:off x="8544272" y="5997187"/>
            <a:ext cx="2954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Крестики-нолики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DC70BDC8-180A-4AA3-B354-5BD1080D578C}"/>
              </a:ext>
            </a:extLst>
          </p:cNvPr>
          <p:cNvSpPr txBox="1">
            <a:spLocks/>
          </p:cNvSpPr>
          <p:nvPr/>
        </p:nvSpPr>
        <p:spPr>
          <a:xfrm>
            <a:off x="1847528" y="117265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Полет нормальный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315C5FD-B5D7-4C84-8BE2-447C9BD2E426}"/>
              </a:ext>
            </a:extLst>
          </p:cNvPr>
          <p:cNvSpPr/>
          <p:nvPr/>
        </p:nvSpPr>
        <p:spPr>
          <a:xfrm>
            <a:off x="623392" y="5709155"/>
            <a:ext cx="45304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Кризис нейронных сетей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45301B9-B69F-48A5-8361-AAAF2BD44D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1944" y="2684819"/>
            <a:ext cx="2517866" cy="19996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35C89367-C7F6-4B77-8715-A974B4A282A4}"/>
                  </a:ext>
                </a:extLst>
              </p:cNvPr>
              <p:cNvSpPr/>
              <p:nvPr/>
            </p:nvSpPr>
            <p:spPr>
              <a:xfrm>
                <a:off x="623392" y="4701043"/>
                <a:ext cx="7536160" cy="10049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Spam</m:t>
                      </m:r>
                      <m:r>
                        <a:rPr lang="ru-RU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ru-RU" sz="2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𝑚𝑎𝑖𝑙</m:t>
                      </m:r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ru-RU" sz="28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28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𝑚𝑎𝑖𝑙</m:t>
                              </m:r>
                              <m:r>
                                <a:rPr lang="ru-RU" sz="28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sty m:val="p"/>
                                </m:rPr>
                                <a:rPr lang="en-US" sz="28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Spam</m:t>
                              </m:r>
                              <m:r>
                                <a:rPr lang="ru-RU" sz="28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ru-RU" sz="28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28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Spam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"/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ru-RU" sz="28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28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𝑚𝑎𝑖𝑙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35C89367-C7F6-4B77-8715-A974B4A282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4701043"/>
                <a:ext cx="7536160" cy="10049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E8472328-B0D3-4F61-8A61-B375415538C5}"/>
              </a:ext>
            </a:extLst>
          </p:cNvPr>
          <p:cNvGrpSpPr/>
          <p:nvPr/>
        </p:nvGrpSpPr>
        <p:grpSpPr>
          <a:xfrm>
            <a:off x="6096000" y="5781163"/>
            <a:ext cx="884920" cy="539249"/>
            <a:chOff x="878768" y="2817743"/>
            <a:chExt cx="1296145" cy="792088"/>
          </a:xfrm>
        </p:grpSpPr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2D3636AB-51C1-43E2-BF8B-1ED755EA3FA2}"/>
                </a:ext>
              </a:extLst>
            </p:cNvPr>
            <p:cNvSpPr/>
            <p:nvPr/>
          </p:nvSpPr>
          <p:spPr>
            <a:xfrm>
              <a:off x="878769" y="2817743"/>
              <a:ext cx="1296144" cy="792088"/>
            </a:xfrm>
            <a:prstGeom prst="rect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Равнобедренный треугольник 18">
              <a:extLst>
                <a:ext uri="{FF2B5EF4-FFF2-40B4-BE49-F238E27FC236}">
                  <a16:creationId xmlns:a16="http://schemas.microsoft.com/office/drawing/2014/main" id="{CA07DF66-79F1-4F41-A615-62E38718691D}"/>
                </a:ext>
              </a:extLst>
            </p:cNvPr>
            <p:cNvSpPr/>
            <p:nvPr/>
          </p:nvSpPr>
          <p:spPr>
            <a:xfrm rot="10800000">
              <a:off x="878768" y="2821798"/>
              <a:ext cx="1296143" cy="495937"/>
            </a:xfrm>
            <a:prstGeom prst="triangl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30291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10" grpId="0"/>
      <p:bldP spid="12" grpId="0"/>
      <p:bldP spid="14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691386"/>
            <a:ext cx="7920880" cy="827739"/>
          </a:xfrm>
        </p:spPr>
        <p:txBody>
          <a:bodyPr>
            <a:normAutofit/>
          </a:bodyPr>
          <a:lstStyle/>
          <a:p>
            <a:r>
              <a:rPr lang="ru-RU" alt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История МО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0" name="Нижний колонтитул 6">
            <a:extLst>
              <a:ext uri="{FF2B5EF4-FFF2-40B4-BE49-F238E27FC236}">
                <a16:creationId xmlns:a16="http://schemas.microsoft.com/office/drawing/2014/main" id="{2B69114E-4AF8-4475-84DF-F905AA49BB2F}"/>
              </a:ext>
            </a:extLst>
          </p:cNvPr>
          <p:cNvSpPr txBox="1">
            <a:spLocks/>
          </p:cNvSpPr>
          <p:nvPr/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39A5214A-0426-4B26-882C-660F3A270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2A572C73-AEF2-4B6E-AC51-F8651A0AAC30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9912384B-51D0-4179-AB1E-38CE35E45D3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FFCD04-A391-4FD2-B736-7955F6EA0021}"/>
              </a:ext>
            </a:extLst>
          </p:cNvPr>
          <p:cNvSpPr txBox="1"/>
          <p:nvPr/>
        </p:nvSpPr>
        <p:spPr>
          <a:xfrm>
            <a:off x="4799856" y="1844824"/>
            <a:ext cx="1986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1970-ые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0BF080-3EE4-4BC9-8ECD-B1358F2AD3F0}"/>
              </a:ext>
            </a:extLst>
          </p:cNvPr>
          <p:cNvSpPr txBox="1"/>
          <p:nvPr/>
        </p:nvSpPr>
        <p:spPr>
          <a:xfrm>
            <a:off x="2812746" y="1286763"/>
            <a:ext cx="6043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Artificial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ntelligence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</a:t>
            </a:r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F7AF319-65B1-49CA-AAA7-08FDE1B0DDBE}"/>
              </a:ext>
            </a:extLst>
          </p:cNvPr>
          <p:cNvSpPr/>
          <p:nvPr/>
        </p:nvSpPr>
        <p:spPr>
          <a:xfrm>
            <a:off x="911424" y="3356992"/>
            <a:ext cx="49231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Парадокс </a:t>
            </a:r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Моравека</a:t>
            </a:r>
            <a:endParaRPr lang="tr-TR" sz="3200" b="1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C83FB6C-1D4E-4083-BE0A-07F5E8DA6B88}"/>
              </a:ext>
            </a:extLst>
          </p:cNvPr>
          <p:cNvSpPr/>
          <p:nvPr/>
        </p:nvSpPr>
        <p:spPr>
          <a:xfrm>
            <a:off x="1559496" y="3861048"/>
            <a:ext cx="928903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рассуждение требует очень мало вычислений, но сенсомоторные навыки требуют огромных вычислительных ресурсов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D7A137B-D975-4FE4-9EB1-D690A7F61BDC}"/>
              </a:ext>
            </a:extLst>
          </p:cNvPr>
          <p:cNvSpPr/>
          <p:nvPr/>
        </p:nvSpPr>
        <p:spPr>
          <a:xfrm>
            <a:off x="119336" y="2348880"/>
            <a:ext cx="121767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Провал машинного перевода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Сокращение финансирования академических исследований ИИ</a:t>
            </a:r>
            <a:endParaRPr lang="tr-TR" sz="280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FFD67B09-A883-4E92-8A9C-D281240EC61F}"/>
              </a:ext>
            </a:extLst>
          </p:cNvPr>
          <p:cNvSpPr/>
          <p:nvPr/>
        </p:nvSpPr>
        <p:spPr>
          <a:xfrm>
            <a:off x="767408" y="5229200"/>
            <a:ext cx="88681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Neocognitron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(прообраз </a:t>
            </a:r>
            <a:r>
              <a:rPr lang="ru-RU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Сверточных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НС)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E827D4D-5062-4593-B554-2776EEFD3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384" y="4941168"/>
            <a:ext cx="2457865" cy="1623814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93352C07-16EE-4088-9440-BBF2F2FF0FE6}"/>
              </a:ext>
            </a:extLst>
          </p:cNvPr>
          <p:cNvSpPr/>
          <p:nvPr/>
        </p:nvSpPr>
        <p:spPr>
          <a:xfrm>
            <a:off x="1559496" y="5877272"/>
            <a:ext cx="655272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Fukushima, </a:t>
            </a:r>
            <a:r>
              <a:rPr lang="en-US" sz="1400" dirty="0" err="1">
                <a:solidFill>
                  <a:schemeClr val="bg1"/>
                </a:solidFill>
              </a:rPr>
              <a:t>Kunihiko</a:t>
            </a:r>
            <a:r>
              <a:rPr lang="en-US" sz="1400" dirty="0">
                <a:solidFill>
                  <a:schemeClr val="bg1"/>
                </a:solidFill>
              </a:rPr>
              <a:t> (April 1980). "</a:t>
            </a:r>
            <a:r>
              <a:rPr lang="en-US" sz="1400" dirty="0" err="1">
                <a:solidFill>
                  <a:schemeClr val="bg1"/>
                </a:solidFill>
              </a:rPr>
              <a:t>Neocognitron</a:t>
            </a:r>
            <a:r>
              <a:rPr lang="en-US" sz="1400" dirty="0">
                <a:solidFill>
                  <a:schemeClr val="bg1"/>
                </a:solidFill>
              </a:rPr>
              <a:t>: A self-organizing neural network model for a mechanism of pattern recognition unaffected by shift in position". Biological Cybernetics. 36 (4): 193–202.</a:t>
            </a:r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8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18" grpId="0"/>
      <p:bldP spid="19" grpId="0"/>
      <p:bldP spid="20" grpId="0"/>
      <p:bldP spid="21" grpId="0"/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691386"/>
            <a:ext cx="7920880" cy="827739"/>
          </a:xfrm>
        </p:spPr>
        <p:txBody>
          <a:bodyPr>
            <a:normAutofit/>
          </a:bodyPr>
          <a:lstStyle/>
          <a:p>
            <a:r>
              <a:rPr lang="ru-RU" alt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История МО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0" name="Нижний колонтитул 6">
            <a:extLst>
              <a:ext uri="{FF2B5EF4-FFF2-40B4-BE49-F238E27FC236}">
                <a16:creationId xmlns:a16="http://schemas.microsoft.com/office/drawing/2014/main" id="{2B69114E-4AF8-4475-84DF-F905AA49BB2F}"/>
              </a:ext>
            </a:extLst>
          </p:cNvPr>
          <p:cNvSpPr txBox="1">
            <a:spLocks/>
          </p:cNvSpPr>
          <p:nvPr/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39A5214A-0426-4B26-882C-660F3A270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2A572C73-AEF2-4B6E-AC51-F8651A0AAC30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9912384B-51D0-4179-AB1E-38CE35E45D3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ABCC0F-80BB-487F-B1CE-E2EEF1127F8E}"/>
              </a:ext>
            </a:extLst>
          </p:cNvPr>
          <p:cNvSpPr txBox="1"/>
          <p:nvPr/>
        </p:nvSpPr>
        <p:spPr>
          <a:xfrm>
            <a:off x="5015880" y="1844824"/>
            <a:ext cx="1986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1980-ые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A0D617-12C5-4883-AEFC-17716E5AFBE7}"/>
              </a:ext>
            </a:extLst>
          </p:cNvPr>
          <p:cNvSpPr txBox="1"/>
          <p:nvPr/>
        </p:nvSpPr>
        <p:spPr>
          <a:xfrm>
            <a:off x="911424" y="2420888"/>
            <a:ext cx="8280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обратного распространения ошибки (обучение нейронных сетей)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1093BE-14F2-4D3A-8EF9-D07F711ECF67}"/>
              </a:ext>
            </a:extLst>
          </p:cNvPr>
          <p:cNvSpPr txBox="1"/>
          <p:nvPr/>
        </p:nvSpPr>
        <p:spPr>
          <a:xfrm>
            <a:off x="3769216" y="1268760"/>
            <a:ext cx="3837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Вроде Отпустило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6C92DC-B5BB-47FF-9B47-053ECF832EA1}"/>
              </a:ext>
            </a:extLst>
          </p:cNvPr>
          <p:cNvSpPr txBox="1"/>
          <p:nvPr/>
        </p:nvSpPr>
        <p:spPr>
          <a:xfrm>
            <a:off x="911424" y="3537301"/>
            <a:ext cx="4608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подкреплением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448527-D811-4C8B-96B2-D282DD258272}"/>
              </a:ext>
            </a:extLst>
          </p:cNvPr>
          <p:cNvSpPr txBox="1"/>
          <p:nvPr/>
        </p:nvSpPr>
        <p:spPr>
          <a:xfrm>
            <a:off x="911424" y="4365104"/>
            <a:ext cx="6003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Рекуррентная нейронная сеть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53BC21-E5D7-4A1F-8FDA-8FF9C0A45937}"/>
              </a:ext>
            </a:extLst>
          </p:cNvPr>
          <p:cNvSpPr txBox="1"/>
          <p:nvPr/>
        </p:nvSpPr>
        <p:spPr>
          <a:xfrm>
            <a:off x="911424" y="5301208"/>
            <a:ext cx="8280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Evolver 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коммерческий продукт на основе генетических алгоритмов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0C02B63-1345-4A0D-A2C2-65F087E1B8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01" t="18757" r="24104" b="7635"/>
          <a:stretch/>
        </p:blipFill>
        <p:spPr>
          <a:xfrm>
            <a:off x="9048328" y="2403806"/>
            <a:ext cx="2371388" cy="186683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1D67472-E906-457E-B4E8-D5C40BC831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4272" y="4797152"/>
            <a:ext cx="3165170" cy="172819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4AD9817-77E3-4573-A7DA-86A7FF3919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2430" y="3187886"/>
            <a:ext cx="2781842" cy="129614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0151B63-7B23-4F44-B6E5-11C503506A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6182" y="4314343"/>
            <a:ext cx="702015" cy="11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7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10" grpId="0"/>
      <p:bldP spid="12" grpId="0"/>
      <p:bldP spid="13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691386"/>
            <a:ext cx="7920880" cy="827739"/>
          </a:xfrm>
        </p:spPr>
        <p:txBody>
          <a:bodyPr>
            <a:normAutofit/>
          </a:bodyPr>
          <a:lstStyle/>
          <a:p>
            <a:r>
              <a:rPr lang="ru-RU" alt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История МО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0" name="Нижний колонтитул 6">
            <a:extLst>
              <a:ext uri="{FF2B5EF4-FFF2-40B4-BE49-F238E27FC236}">
                <a16:creationId xmlns:a16="http://schemas.microsoft.com/office/drawing/2014/main" id="{2B69114E-4AF8-4475-84DF-F905AA49BB2F}"/>
              </a:ext>
            </a:extLst>
          </p:cNvPr>
          <p:cNvSpPr txBox="1">
            <a:spLocks/>
          </p:cNvSpPr>
          <p:nvPr/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39A5214A-0426-4B26-882C-660F3A270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2A572C73-AEF2-4B6E-AC51-F8651A0AAC30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9912384B-51D0-4179-AB1E-38CE35E45D3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EFF402-EEA3-4BFA-919F-1CED5285FF43}"/>
              </a:ext>
            </a:extLst>
          </p:cNvPr>
          <p:cNvSpPr txBox="1"/>
          <p:nvPr/>
        </p:nvSpPr>
        <p:spPr>
          <a:xfrm>
            <a:off x="551384" y="2276872"/>
            <a:ext cx="4259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Алгоритм Случайный Лес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Picture 2" descr="Картинки по запросу &quot;deep blue vs kasparov&quot;">
            <a:extLst>
              <a:ext uri="{FF2B5EF4-FFF2-40B4-BE49-F238E27FC236}">
                <a16:creationId xmlns:a16="http://schemas.microsoft.com/office/drawing/2014/main" id="{293B2E5B-20D4-41E7-9FB8-F6F06A68A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184" y="1844824"/>
            <a:ext cx="3520774" cy="234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Backgammon lg.png">
            <a:extLst>
              <a:ext uri="{FF2B5EF4-FFF2-40B4-BE49-F238E27FC236}">
                <a16:creationId xmlns:a16="http://schemas.microsoft.com/office/drawing/2014/main" id="{142F4D9F-7363-4282-8213-D2E9452CD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093" y="4336340"/>
            <a:ext cx="3520580" cy="229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5C23D33-D7A0-46AB-8585-F80E614265F1}"/>
              </a:ext>
            </a:extLst>
          </p:cNvPr>
          <p:cNvSpPr/>
          <p:nvPr/>
        </p:nvSpPr>
        <p:spPr>
          <a:xfrm>
            <a:off x="7392144" y="1340768"/>
            <a:ext cx="42146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Deep Blue (II) vs Kasparov </a:t>
            </a:r>
            <a:endParaRPr lang="ru-RU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0613F5-7BC2-4767-A61E-B18639CA046A}"/>
              </a:ext>
            </a:extLst>
          </p:cNvPr>
          <p:cNvSpPr txBox="1"/>
          <p:nvPr/>
        </p:nvSpPr>
        <p:spPr>
          <a:xfrm>
            <a:off x="4871144" y="1697323"/>
            <a:ext cx="1986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0-ые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62DB60-0F5F-481C-BE54-DE04B833E671}"/>
              </a:ext>
            </a:extLst>
          </p:cNvPr>
          <p:cNvSpPr txBox="1"/>
          <p:nvPr/>
        </p:nvSpPr>
        <p:spPr>
          <a:xfrm>
            <a:off x="4158320" y="1256304"/>
            <a:ext cx="3122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ИИ Наступает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363D83-AB6D-42F4-AFB8-7D84054B2DF9}"/>
              </a:ext>
            </a:extLst>
          </p:cNvPr>
          <p:cNvSpPr txBox="1"/>
          <p:nvPr/>
        </p:nvSpPr>
        <p:spPr>
          <a:xfrm>
            <a:off x="551384" y="3212976"/>
            <a:ext cx="42963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Опорных Векторов</a:t>
            </a: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Support Vector Machines</a:t>
            </a: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Kernel Trick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F10699-037E-4BE2-967E-CB36EAA6F208}"/>
              </a:ext>
            </a:extLst>
          </p:cNvPr>
          <p:cNvSpPr txBox="1"/>
          <p:nvPr/>
        </p:nvSpPr>
        <p:spPr>
          <a:xfrm>
            <a:off x="551384" y="4653136"/>
            <a:ext cx="4317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Long short-term memory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2F4AC4-7E1D-45DF-BF37-6DF8013B36E4}"/>
              </a:ext>
            </a:extLst>
          </p:cNvPr>
          <p:cNvSpPr txBox="1"/>
          <p:nvPr/>
        </p:nvSpPr>
        <p:spPr>
          <a:xfrm>
            <a:off x="551384" y="6237312"/>
            <a:ext cx="6974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MNIST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(База данных Изображений Чисел)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3142209-621B-48D1-BE73-E88D5D9193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864" y="2276872"/>
            <a:ext cx="2353260" cy="130465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A48EFAD-74FE-4D8B-87A2-FFDF3665A0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3512" y="5013176"/>
            <a:ext cx="2448272" cy="114414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384AB12-B465-470A-8206-AB93D8C941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917544">
            <a:off x="5330877" y="3590178"/>
            <a:ext cx="1856072" cy="21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3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9" grpId="0"/>
      <p:bldP spid="12" grpId="0"/>
      <p:bldP spid="15" grpId="0"/>
      <p:bldP spid="16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691386"/>
            <a:ext cx="7920880" cy="827739"/>
          </a:xfrm>
        </p:spPr>
        <p:txBody>
          <a:bodyPr>
            <a:normAutofit/>
          </a:bodyPr>
          <a:lstStyle/>
          <a:p>
            <a:r>
              <a:rPr lang="ru-RU" alt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История МО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0" name="Нижний колонтитул 6">
            <a:extLst>
              <a:ext uri="{FF2B5EF4-FFF2-40B4-BE49-F238E27FC236}">
                <a16:creationId xmlns:a16="http://schemas.microsoft.com/office/drawing/2014/main" id="{2B69114E-4AF8-4475-84DF-F905AA49BB2F}"/>
              </a:ext>
            </a:extLst>
          </p:cNvPr>
          <p:cNvSpPr txBox="1">
            <a:spLocks/>
          </p:cNvSpPr>
          <p:nvPr/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39A5214A-0426-4B26-882C-660F3A270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2A572C73-AEF2-4B6E-AC51-F8651A0AAC30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9912384B-51D0-4179-AB1E-38CE35E45D3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C17DC4-E9DF-468A-B578-0DF1854F32B8}"/>
              </a:ext>
            </a:extLst>
          </p:cNvPr>
          <p:cNvSpPr txBox="1"/>
          <p:nvPr/>
        </p:nvSpPr>
        <p:spPr>
          <a:xfrm>
            <a:off x="1127448" y="2492896"/>
            <a:ext cx="1001658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Torch (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первая библиотека для машинного обучения)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ImageNet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Базаы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данных Изображений)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Kaggle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сайт с соревнованиями по Анализу Данных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Netflix prize</a:t>
            </a: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Первые шаги в глубоком обучении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Deep Learning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0C47C-E3CA-4FC2-BA64-AA5A1F6B5C3F}"/>
              </a:ext>
            </a:extLst>
          </p:cNvPr>
          <p:cNvSpPr txBox="1"/>
          <p:nvPr/>
        </p:nvSpPr>
        <p:spPr>
          <a:xfrm>
            <a:off x="5375920" y="1844824"/>
            <a:ext cx="1986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2000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</a:t>
            </a:r>
            <a:r>
              <a:rPr lang="ru-RU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ые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03CB72-5249-414D-A2DC-C825BC9505C1}"/>
              </a:ext>
            </a:extLst>
          </p:cNvPr>
          <p:cNvSpPr txBox="1"/>
          <p:nvPr/>
        </p:nvSpPr>
        <p:spPr>
          <a:xfrm>
            <a:off x="1919536" y="1295381"/>
            <a:ext cx="7470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«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Waiting Room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»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чего-то хорошего</a:t>
            </a:r>
          </a:p>
        </p:txBody>
      </p:sp>
    </p:spTree>
    <p:extLst>
      <p:ext uri="{BB962C8B-B14F-4D97-AF65-F5344CB8AC3E}">
        <p14:creationId xmlns:p14="http://schemas.microsoft.com/office/powerpoint/2010/main" val="664706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691386"/>
            <a:ext cx="7920880" cy="827739"/>
          </a:xfrm>
        </p:spPr>
        <p:txBody>
          <a:bodyPr>
            <a:normAutofit/>
          </a:bodyPr>
          <a:lstStyle/>
          <a:p>
            <a:r>
              <a:rPr lang="ru-RU" alt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История МО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0" name="Нижний колонтитул 6">
            <a:extLst>
              <a:ext uri="{FF2B5EF4-FFF2-40B4-BE49-F238E27FC236}">
                <a16:creationId xmlns:a16="http://schemas.microsoft.com/office/drawing/2014/main" id="{2B69114E-4AF8-4475-84DF-F905AA49BB2F}"/>
              </a:ext>
            </a:extLst>
          </p:cNvPr>
          <p:cNvSpPr txBox="1">
            <a:spLocks/>
          </p:cNvSpPr>
          <p:nvPr/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39A5214A-0426-4B26-882C-660F3A270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2A572C73-AEF2-4B6E-AC51-F8651A0AAC30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9912384B-51D0-4179-AB1E-38CE35E45D3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3C9BF9-8038-4DA9-AC64-A9C3B84D1FD3}"/>
              </a:ext>
            </a:extLst>
          </p:cNvPr>
          <p:cNvSpPr txBox="1"/>
          <p:nvPr/>
        </p:nvSpPr>
        <p:spPr>
          <a:xfrm>
            <a:off x="1199456" y="2348880"/>
            <a:ext cx="10369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Сверточные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нейронные сети отлично подходят для задач с изображениями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225133-4E9C-4508-9176-364DBDC5EBD7}"/>
              </a:ext>
            </a:extLst>
          </p:cNvPr>
          <p:cNvSpPr txBox="1"/>
          <p:nvPr/>
        </p:nvSpPr>
        <p:spPr>
          <a:xfrm>
            <a:off x="4727848" y="1791066"/>
            <a:ext cx="1986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</a:t>
            </a:r>
            <a:r>
              <a:rPr lang="ru-RU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ые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6AAF81-24C6-47D5-9C65-5994F46E73BB}"/>
              </a:ext>
            </a:extLst>
          </p:cNvPr>
          <p:cNvSpPr txBox="1"/>
          <p:nvPr/>
        </p:nvSpPr>
        <p:spPr>
          <a:xfrm>
            <a:off x="3503712" y="1215002"/>
            <a:ext cx="44149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ИИ не остановить…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E0073D-B1D8-4959-BE31-058F7E9C86C8}"/>
              </a:ext>
            </a:extLst>
          </p:cNvPr>
          <p:cNvSpPr txBox="1"/>
          <p:nvPr/>
        </p:nvSpPr>
        <p:spPr>
          <a:xfrm>
            <a:off x="1127448" y="3861048"/>
            <a:ext cx="108732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Генеративные состязательные сети отлично подходят для… 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Генерации Изображений</a:t>
            </a:r>
          </a:p>
          <a:p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DeepFace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A426A1-1056-41C6-8179-333D07C5EB57}"/>
              </a:ext>
            </a:extLst>
          </p:cNvPr>
          <p:cNvSpPr txBox="1"/>
          <p:nvPr/>
        </p:nvSpPr>
        <p:spPr>
          <a:xfrm>
            <a:off x="1199456" y="4941168"/>
            <a:ext cx="40655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«Битва Фреймворков»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Google Brain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TensorFlow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Facebook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PyTorch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5AE631-3FF4-480A-9819-C307F41E9490}"/>
              </a:ext>
            </a:extLst>
          </p:cNvPr>
          <p:cNvSpPr txBox="1"/>
          <p:nvPr/>
        </p:nvSpPr>
        <p:spPr>
          <a:xfrm>
            <a:off x="1127448" y="2996952"/>
            <a:ext cx="110645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Трансформеры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отлично подходят для задач Обработки естественного языка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Jeopardy!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(Своя Игра) 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53B369C-B999-4759-B4CE-8288B6D6ECCD}"/>
              </a:ext>
            </a:extLst>
          </p:cNvPr>
          <p:cNvSpPr/>
          <p:nvPr/>
        </p:nvSpPr>
        <p:spPr>
          <a:xfrm>
            <a:off x="1343472" y="6021288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OpenAI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AlphaGo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AlphaZero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84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9" grpId="0"/>
      <p:bldP spid="12" grpId="0"/>
      <p:bldP spid="13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9838" y="981165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135560" y="176904"/>
            <a:ext cx="8188842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551384" y="1880237"/>
            <a:ext cx="763284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Что такое машинное обучение (МО)</a:t>
            </a:r>
          </a:p>
          <a:p>
            <a:endParaRPr lang="ru-RU" sz="3200" dirty="0">
              <a:solidFill>
                <a:schemeClr val="bg1"/>
              </a:solidFill>
              <a:latin typeface="-apple-system"/>
            </a:endParaRPr>
          </a:p>
          <a:p>
            <a:r>
              <a:rPr lang="ru-R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-apple-system"/>
              </a:rPr>
              <a:t>История МО</a:t>
            </a:r>
          </a:p>
          <a:p>
            <a:endParaRPr lang="ru-RU" sz="3200" dirty="0">
              <a:solidFill>
                <a:schemeClr val="tx1">
                  <a:lumMod val="65000"/>
                  <a:lumOff val="35000"/>
                </a:schemeClr>
              </a:solidFill>
              <a:latin typeface="-apple-system"/>
            </a:endParaRPr>
          </a:p>
          <a:p>
            <a:r>
              <a:rPr lang="ru-R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-apple-system"/>
              </a:rPr>
              <a:t>Основные термины в МО</a:t>
            </a:r>
          </a:p>
          <a:p>
            <a:endParaRPr lang="ru-RU" sz="3200" dirty="0">
              <a:solidFill>
                <a:schemeClr val="tx1">
                  <a:lumMod val="65000"/>
                  <a:lumOff val="35000"/>
                </a:schemeClr>
              </a:solidFill>
              <a:latin typeface="-apple-system"/>
            </a:endParaRPr>
          </a:p>
          <a:p>
            <a:r>
              <a:rPr lang="ru-R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-apple-system"/>
              </a:rPr>
              <a:t>Классификация задач МО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-apple-system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18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691386"/>
            <a:ext cx="7920880" cy="827739"/>
          </a:xfrm>
        </p:spPr>
        <p:txBody>
          <a:bodyPr>
            <a:normAutofit/>
          </a:bodyPr>
          <a:lstStyle/>
          <a:p>
            <a:r>
              <a:rPr lang="ru-RU" alt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История МО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0" name="Нижний колонтитул 6">
            <a:extLst>
              <a:ext uri="{FF2B5EF4-FFF2-40B4-BE49-F238E27FC236}">
                <a16:creationId xmlns:a16="http://schemas.microsoft.com/office/drawing/2014/main" id="{2B69114E-4AF8-4475-84DF-F905AA49BB2F}"/>
              </a:ext>
            </a:extLst>
          </p:cNvPr>
          <p:cNvSpPr txBox="1">
            <a:spLocks/>
          </p:cNvSpPr>
          <p:nvPr/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39A5214A-0426-4B26-882C-660F3A270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2A572C73-AEF2-4B6E-AC51-F8651A0AAC30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9912384B-51D0-4179-AB1E-38CE35E45D3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3C9BF9-8038-4DA9-AC64-A9C3B84D1FD3}"/>
              </a:ext>
            </a:extLst>
          </p:cNvPr>
          <p:cNvSpPr txBox="1"/>
          <p:nvPr/>
        </p:nvSpPr>
        <p:spPr>
          <a:xfrm>
            <a:off x="1127448" y="2420888"/>
            <a:ext cx="56886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Разные Нейронные Сети 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каждому для рисования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Dalle-2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типа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Apple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MidJourney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типа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Stable 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Diffusion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(типа 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Linux)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225133-4E9C-4508-9176-364DBDC5EBD7}"/>
              </a:ext>
            </a:extLst>
          </p:cNvPr>
          <p:cNvSpPr txBox="1"/>
          <p:nvPr/>
        </p:nvSpPr>
        <p:spPr>
          <a:xfrm>
            <a:off x="4727848" y="1791066"/>
            <a:ext cx="1986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</a:t>
            </a:r>
            <a:r>
              <a:rPr lang="ru-RU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ые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6AAF81-24C6-47D5-9C65-5994F46E73BB}"/>
              </a:ext>
            </a:extLst>
          </p:cNvPr>
          <p:cNvSpPr txBox="1"/>
          <p:nvPr/>
        </p:nvSpPr>
        <p:spPr>
          <a:xfrm>
            <a:off x="3972592" y="1215002"/>
            <a:ext cx="3477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 актуального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3C9BF9-8038-4DA9-AC64-A9C3B84D1FD3}"/>
              </a:ext>
            </a:extLst>
          </p:cNvPr>
          <p:cNvSpPr txBox="1"/>
          <p:nvPr/>
        </p:nvSpPr>
        <p:spPr>
          <a:xfrm>
            <a:off x="839416" y="4221088"/>
            <a:ext cx="5256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 Нейронных Сетей есть разум (нет)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3C9BF9-8038-4DA9-AC64-A9C3B84D1FD3}"/>
              </a:ext>
            </a:extLst>
          </p:cNvPr>
          <p:cNvSpPr txBox="1"/>
          <p:nvPr/>
        </p:nvSpPr>
        <p:spPr>
          <a:xfrm>
            <a:off x="839416" y="5229200"/>
            <a:ext cx="9145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Из-за </a:t>
            </a:r>
            <a:r>
              <a:rPr lang="en-US" sz="20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ChatGPT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уволят всех кроме сортировщиков мусора(нет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4"/>
          <a:srcRect t="24237" b="17156"/>
          <a:stretch/>
        </p:blipFill>
        <p:spPr>
          <a:xfrm>
            <a:off x="7392144" y="1916832"/>
            <a:ext cx="4401620" cy="220001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53C9BF9-8038-4DA9-AC64-A9C3B84D1FD3}"/>
              </a:ext>
            </a:extLst>
          </p:cNvPr>
          <p:cNvSpPr txBox="1"/>
          <p:nvPr/>
        </p:nvSpPr>
        <p:spPr>
          <a:xfrm>
            <a:off x="7032104" y="4077072"/>
            <a:ext cx="2664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Произведение искусства 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9428478" y="4149080"/>
            <a:ext cx="27635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бЕздУшнОЕ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твОрЕнИЕ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кОмпУктЕрА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9" grpId="0"/>
      <p:bldP spid="16" grpId="0"/>
      <p:bldP spid="20" grpId="0"/>
      <p:bldP spid="22" grpId="0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9838" y="981165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135560" y="176904"/>
            <a:ext cx="8188842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551384" y="1880237"/>
            <a:ext cx="763284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-apple-system"/>
              </a:rPr>
              <a:t>Что такое машинное обучение (МО)</a:t>
            </a:r>
          </a:p>
          <a:p>
            <a:endParaRPr lang="ru-RU" sz="3200" dirty="0">
              <a:solidFill>
                <a:schemeClr val="tx1">
                  <a:lumMod val="65000"/>
                  <a:lumOff val="35000"/>
                </a:schemeClr>
              </a:solidFill>
              <a:latin typeface="-apple-system"/>
            </a:endParaRPr>
          </a:p>
          <a:p>
            <a:r>
              <a:rPr lang="ru-R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-apple-system"/>
              </a:rPr>
              <a:t>История МО</a:t>
            </a:r>
          </a:p>
          <a:p>
            <a:endParaRPr lang="ru-RU" sz="3200" dirty="0">
              <a:solidFill>
                <a:schemeClr val="bg1"/>
              </a:solidFill>
              <a:latin typeface="-apple-system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Основные термины в МО</a:t>
            </a:r>
          </a:p>
          <a:p>
            <a:endParaRPr lang="ru-RU" sz="3200" dirty="0">
              <a:solidFill>
                <a:schemeClr val="bg1"/>
              </a:solidFill>
              <a:latin typeface="-apple-system"/>
            </a:endParaRPr>
          </a:p>
          <a:p>
            <a:r>
              <a:rPr lang="ru-R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-apple-system"/>
              </a:rPr>
              <a:t>Классификация задач МО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-apple-system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53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C15D762F-8EAE-4A66-85C3-589E7E0CBE79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7981136-9A70-4DD4-80FC-F4131F656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84784"/>
            <a:ext cx="12192000" cy="3497705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7773A6E-440C-4670-B17E-ABAA424916EA}"/>
              </a:ext>
            </a:extLst>
          </p:cNvPr>
          <p:cNvSpPr/>
          <p:nvPr/>
        </p:nvSpPr>
        <p:spPr>
          <a:xfrm>
            <a:off x="1343473" y="980728"/>
            <a:ext cx="8424936" cy="403244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0">
              <a:solidFill>
                <a:schemeClr val="bg1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8F528C1-EF93-4682-A404-DACE23FE3EA4}"/>
              </a:ext>
            </a:extLst>
          </p:cNvPr>
          <p:cNvSpPr/>
          <p:nvPr/>
        </p:nvSpPr>
        <p:spPr>
          <a:xfrm>
            <a:off x="0" y="980728"/>
            <a:ext cx="1343472" cy="4032448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0">
              <a:solidFill>
                <a:schemeClr val="bg1"/>
              </a:solidFill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D2FE2CA-A1E3-4F2A-A86D-97CAA1DF196B}"/>
              </a:ext>
            </a:extLst>
          </p:cNvPr>
          <p:cNvSpPr/>
          <p:nvPr/>
        </p:nvSpPr>
        <p:spPr>
          <a:xfrm>
            <a:off x="9768408" y="980728"/>
            <a:ext cx="2423592" cy="4032448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752FBB2D-796A-4811-B80C-9A61E11846F6}"/>
                  </a:ext>
                </a:extLst>
              </p:cNvPr>
              <p:cNvSpPr/>
              <p:nvPr/>
            </p:nvSpPr>
            <p:spPr>
              <a:xfrm>
                <a:off x="335360" y="836712"/>
                <a:ext cx="72327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𝕏</m:t>
                      </m:r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752FBB2D-796A-4811-B80C-9A61E11846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836712"/>
                <a:ext cx="723275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D23E089D-0B43-4C61-AE04-7DEF02CF0563}"/>
                  </a:ext>
                </a:extLst>
              </p:cNvPr>
              <p:cNvSpPr/>
              <p:nvPr/>
            </p:nvSpPr>
            <p:spPr>
              <a:xfrm>
                <a:off x="10560496" y="908720"/>
                <a:ext cx="712053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𝕐</m:t>
                      </m:r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D23E089D-0B43-4C61-AE04-7DEF02CF0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908720"/>
                <a:ext cx="712053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68A81E5C-4697-4117-A1B4-4F7DB5943031}"/>
              </a:ext>
            </a:extLst>
          </p:cNvPr>
          <p:cNvSpPr/>
          <p:nvPr/>
        </p:nvSpPr>
        <p:spPr>
          <a:xfrm>
            <a:off x="4367808" y="836712"/>
            <a:ext cx="28905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Признаки</a:t>
            </a:r>
            <a:endParaRPr lang="ru-RU" sz="4400" dirty="0">
              <a:solidFill>
                <a:schemeClr val="bg1"/>
              </a:solidFill>
              <a:latin typeface="IBM Plex Mono" panose="020B0509050203000203" pitchFamily="49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69D4D8-4AFF-48ED-BBCB-5B6FCBD96A16}"/>
                  </a:ext>
                </a:extLst>
              </p:cNvPr>
              <p:cNvSpPr txBox="1"/>
              <p:nvPr/>
            </p:nvSpPr>
            <p:spPr>
              <a:xfrm>
                <a:off x="191345" y="5013176"/>
                <a:ext cx="6120680" cy="513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объект, требующий некоторого предсказания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69D4D8-4AFF-48ED-BBCB-5B6FCBD96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5" y="5013176"/>
                <a:ext cx="6120680" cy="513282"/>
              </a:xfrm>
              <a:prstGeom prst="rect">
                <a:avLst/>
              </a:prstGeom>
              <a:blipFill>
                <a:blip r:embed="rId7"/>
                <a:stretch>
                  <a:fillRect r="-896" b="-117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3C81EA-C926-444E-88BC-9CBFFCC19473}"/>
                  </a:ext>
                </a:extLst>
              </p:cNvPr>
              <p:cNvSpPr txBox="1"/>
              <p:nvPr/>
            </p:nvSpPr>
            <p:spPr>
              <a:xfrm>
                <a:off x="6312024" y="5085184"/>
                <a:ext cx="5544616" cy="790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цель (</a:t>
                </a:r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target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), которая является ожидаемым предсказанием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3C81EA-C926-444E-88BC-9CBFFCC19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4" y="5085184"/>
                <a:ext cx="5544616" cy="790281"/>
              </a:xfrm>
              <a:prstGeom prst="rect">
                <a:avLst/>
              </a:prstGeom>
              <a:blipFill>
                <a:blip r:embed="rId8"/>
                <a:stretch>
                  <a:fillRect l="-879" b="-107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98F9FD64-B3B1-46A2-B07A-9DC9985ADE41}"/>
              </a:ext>
            </a:extLst>
          </p:cNvPr>
          <p:cNvSpPr txBox="1"/>
          <p:nvPr/>
        </p:nvSpPr>
        <p:spPr>
          <a:xfrm>
            <a:off x="2135560" y="6237312"/>
            <a:ext cx="7077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Признаки</a:t>
            </a:r>
            <a:r>
              <a:rPr lang="en-US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i="1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features</a:t>
            </a:r>
            <a:r>
              <a:rPr lang="ru-RU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US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– </a:t>
            </a:r>
            <a:r>
              <a:rPr lang="ru-RU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что-то, что описывает объекты</a:t>
            </a:r>
            <a:endParaRPr lang="ru-RU" i="1" dirty="0">
              <a:solidFill>
                <a:schemeClr val="bg1"/>
              </a:solidFill>
              <a:latin typeface="IBM Plex Mono" panose="020B0509050203000203" pitchFamily="49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44861F5-F2D0-4B58-8E96-3B0A23582258}"/>
                  </a:ext>
                </a:extLst>
              </p:cNvPr>
              <p:cNvSpPr txBox="1"/>
              <p:nvPr/>
            </p:nvSpPr>
            <p:spPr>
              <a:xfrm>
                <a:off x="191344" y="5517232"/>
                <a:ext cx="3461204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𝕏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полный набор объектов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44861F5-F2D0-4B58-8E96-3B0A23582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5517232"/>
                <a:ext cx="3461204" cy="513282"/>
              </a:xfrm>
              <a:prstGeom prst="rect">
                <a:avLst/>
              </a:prstGeom>
              <a:blipFill>
                <a:blip r:embed="rId9"/>
                <a:stretch>
                  <a:fillRect r="-704" b="-130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6F1BAC-0CBA-4000-A917-0156218AC644}"/>
                  </a:ext>
                </a:extLst>
              </p:cNvPr>
              <p:cNvSpPr txBox="1"/>
              <p:nvPr/>
            </p:nvSpPr>
            <p:spPr>
              <a:xfrm>
                <a:off x="6312024" y="5733256"/>
                <a:ext cx="3041217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𝕐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полный набор целей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6F1BAC-0CBA-4000-A917-0156218AC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4" y="5733256"/>
                <a:ext cx="3041217" cy="513282"/>
              </a:xfrm>
              <a:prstGeom prst="rect">
                <a:avLst/>
              </a:prstGeom>
              <a:blipFill>
                <a:blip r:embed="rId10"/>
                <a:stretch>
                  <a:fillRect r="-1002" b="-117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643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BFB9F5E-877E-40C7-A801-D190937E1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784" y="1772816"/>
            <a:ext cx="7816354" cy="224239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6951F18-B94D-4D86-9B31-03B11DABF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1784" y="4149080"/>
            <a:ext cx="7813138" cy="23135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E54704-CCBE-4F57-84B8-740958DA6B00}"/>
                  </a:ext>
                </a:extLst>
              </p:cNvPr>
              <p:cNvSpPr txBox="1"/>
              <p:nvPr/>
            </p:nvSpPr>
            <p:spPr>
              <a:xfrm>
                <a:off x="263352" y="1700808"/>
                <a:ext cx="3165190" cy="11022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Тренировочная выборка (</a:t>
                </a:r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train dataset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</a:t>
                </a:r>
                <a:endParaRPr lang="en-US" b="0" i="1" dirty="0">
                  <a:solidFill>
                    <a:schemeClr val="bg1"/>
                  </a:solidFill>
                  <a:latin typeface="IBM Plex Mono" panose="020B0509050203000203" pitchFamily="49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𝑛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ru-RU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E54704-CCBE-4F57-84B8-740958DA6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1700808"/>
                <a:ext cx="3165190" cy="1102289"/>
              </a:xfrm>
              <a:prstGeom prst="rect">
                <a:avLst/>
              </a:prstGeom>
              <a:blipFill>
                <a:blip r:embed="rId6"/>
                <a:stretch>
                  <a:fillRect l="-1541" t="-3315" r="-25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EDF263-0C63-4CCF-A004-AA8B64C5A176}"/>
                  </a:ext>
                </a:extLst>
              </p:cNvPr>
              <p:cNvSpPr txBox="1"/>
              <p:nvPr/>
            </p:nvSpPr>
            <p:spPr>
              <a:xfrm>
                <a:off x="335360" y="2780928"/>
                <a:ext cx="1423138" cy="730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размер выборки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EDF263-0C63-4CCF-A004-AA8B64C5A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2780928"/>
                <a:ext cx="1423138" cy="730136"/>
              </a:xfrm>
              <a:prstGeom prst="rect">
                <a:avLst/>
              </a:prstGeom>
              <a:blipFill>
                <a:blip r:embed="rId7"/>
                <a:stretch>
                  <a:fillRect l="-3433"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6CBFE58-FA77-4B18-82BB-B34BD9810E7B}"/>
              </a:ext>
            </a:extLst>
          </p:cNvPr>
          <p:cNvSpPr txBox="1"/>
          <p:nvPr/>
        </p:nvSpPr>
        <p:spPr>
          <a:xfrm>
            <a:off x="335360" y="3501008"/>
            <a:ext cx="1666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Данные за 2020-2021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A02BB52-56CB-4DA3-9C7D-7080B127B536}"/>
                  </a:ext>
                </a:extLst>
              </p:cNvPr>
              <p:cNvSpPr txBox="1"/>
              <p:nvPr/>
            </p:nvSpPr>
            <p:spPr>
              <a:xfrm>
                <a:off x="263352" y="4293096"/>
                <a:ext cx="316519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Тестовая выборка</a:t>
                </a:r>
              </a:p>
              <a:p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Известны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𝕏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, необходимо получить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𝕐</m:t>
                    </m:r>
                  </m:oMath>
                </a14:m>
                <a:endParaRPr lang="ru-RU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A02BB52-56CB-4DA3-9C7D-7080B127B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4293096"/>
                <a:ext cx="3165190" cy="923330"/>
              </a:xfrm>
              <a:prstGeom prst="rect">
                <a:avLst/>
              </a:prstGeom>
              <a:blipFill>
                <a:blip r:embed="rId8"/>
                <a:stretch>
                  <a:fillRect l="-1541" t="-3947" b="-92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2A495E11-D0FD-48BA-9E26-42A880650E62}"/>
              </a:ext>
            </a:extLst>
          </p:cNvPr>
          <p:cNvSpPr txBox="1"/>
          <p:nvPr/>
        </p:nvSpPr>
        <p:spPr>
          <a:xfrm>
            <a:off x="335360" y="5229200"/>
            <a:ext cx="1666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Данные за 202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-202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6AB7BF96-0C37-45D4-BCEB-772935F89FE9}"/>
              </a:ext>
            </a:extLst>
          </p:cNvPr>
          <p:cNvSpPr txBox="1"/>
          <p:nvPr/>
        </p:nvSpPr>
        <p:spPr>
          <a:xfrm>
            <a:off x="191344" y="980728"/>
            <a:ext cx="12176918" cy="635642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 algn="ctr"/>
            <a:r>
              <a:rPr lang="ru-RU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Тренировочная и Тестовая Выборка</a:t>
            </a:r>
          </a:p>
        </p:txBody>
      </p:sp>
    </p:spTree>
    <p:extLst>
      <p:ext uri="{BB962C8B-B14F-4D97-AF65-F5344CB8AC3E}">
        <p14:creationId xmlns:p14="http://schemas.microsoft.com/office/powerpoint/2010/main" val="199950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/>
      <p:bldP spid="17" grpId="0"/>
      <p:bldP spid="18" grpId="0"/>
      <p:bldP spid="1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74B081BF-AF7E-4D66-9131-A205C69E1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36712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Модель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2B46C14-215D-4129-866E-F3DA8B9B5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9" y="1556792"/>
            <a:ext cx="10939669" cy="29652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F5F047C-FB35-4CC2-8102-1F5BBDE0FD3A}"/>
              </a:ext>
            </a:extLst>
          </p:cNvPr>
          <p:cNvSpPr txBox="1"/>
          <p:nvPr/>
        </p:nvSpPr>
        <p:spPr>
          <a:xfrm>
            <a:off x="407368" y="4581128"/>
            <a:ext cx="900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  <a:r>
              <a:rPr lang="en-US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ru-RU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использует признаки для предсказания целевой переменной</a:t>
            </a:r>
            <a:endParaRPr lang="ru-RU" i="1" dirty="0">
              <a:solidFill>
                <a:schemeClr val="bg1"/>
              </a:solidFill>
              <a:latin typeface="IBM Plex Mono" panose="020B0509050203000203" pitchFamily="49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C95A2C8-7251-498C-A541-E484D2F108FC}"/>
                  </a:ext>
                </a:extLst>
              </p:cNvPr>
              <p:cNvSpPr txBox="1"/>
              <p:nvPr/>
            </p:nvSpPr>
            <p:spPr>
              <a:xfrm>
                <a:off x="2135560" y="4869160"/>
                <a:ext cx="18233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𝑎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: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𝕏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 →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𝕐</m:t>
                      </m:r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IBM Plex Mono" panose="020B0509050203000203" pitchFamily="49" charset="-52"/>
                  <a:ea typeface="Cambria Math" panose="02040503050406030204" pitchFamily="18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C95A2C8-7251-498C-A541-E484D2F10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4869160"/>
                <a:ext cx="182338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153C975-DAC7-4EB2-956B-EB4447571469}"/>
                  </a:ext>
                </a:extLst>
              </p:cNvPr>
              <p:cNvSpPr txBox="1"/>
              <p:nvPr/>
            </p:nvSpPr>
            <p:spPr>
              <a:xfrm>
                <a:off x="4367808" y="4869160"/>
                <a:ext cx="36278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𝑎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∈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𝔸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семейство Моделей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153C975-DAC7-4EB2-956B-EB4447571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808" y="4869160"/>
                <a:ext cx="3627853" cy="523220"/>
              </a:xfrm>
              <a:prstGeom prst="rect">
                <a:avLst/>
              </a:prstGeom>
              <a:blipFill>
                <a:blip r:embed="rId6"/>
                <a:stretch>
                  <a:fillRect r="-504" b="-104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72384094-7A14-4E15-9E6F-F64904DC28C6}"/>
                  </a:ext>
                </a:extLst>
              </p:cNvPr>
              <p:cNvSpPr/>
              <p:nvPr/>
            </p:nvSpPr>
            <p:spPr>
              <a:xfrm>
                <a:off x="11064552" y="1412776"/>
                <a:ext cx="53469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72384094-7A14-4E15-9E6F-F64904DC28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4552" y="1412776"/>
                <a:ext cx="534698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D94EC0F-C99D-4CA5-B637-A2BC22E29047}"/>
                  </a:ext>
                </a:extLst>
              </p:cNvPr>
              <p:cNvSpPr txBox="1"/>
              <p:nvPr/>
            </p:nvSpPr>
            <p:spPr>
              <a:xfrm>
                <a:off x="479376" y="5373216"/>
                <a:ext cx="80063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𝑎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𝑤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предсказание целевой переменной Моделью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D94EC0F-C99D-4CA5-B637-A2BC22E29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5373216"/>
                <a:ext cx="8006359" cy="523220"/>
              </a:xfrm>
              <a:prstGeom prst="rect">
                <a:avLst/>
              </a:prstGeom>
              <a:blipFill>
                <a:blip r:embed="rId8"/>
                <a:stretch>
                  <a:fillRect b="-104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70DA36D-FFCB-4127-950F-307DAA880D16}"/>
                  </a:ext>
                </a:extLst>
              </p:cNvPr>
              <p:cNvSpPr txBox="1"/>
              <p:nvPr/>
            </p:nvSpPr>
            <p:spPr>
              <a:xfrm>
                <a:off x="479376" y="5805264"/>
                <a:ext cx="7766165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𝑤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параметры Модели</a:t>
                </a:r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алгоритмом модели</a:t>
                </a:r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dirty="0">
                  <a:solidFill>
                    <a:schemeClr val="bg1"/>
                  </a:solidFill>
                  <a:latin typeface="IBM Plex Mono" panose="020B0509050203000203" pitchFamily="49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70DA36D-FFCB-4127-950F-307DAA880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5805264"/>
                <a:ext cx="7766165" cy="513282"/>
              </a:xfrm>
              <a:prstGeom prst="rect">
                <a:avLst/>
              </a:prstGeom>
              <a:blipFill>
                <a:blip r:embed="rId9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176ED4D-6021-4CE4-B10C-F3596652EF27}"/>
                  </a:ext>
                </a:extLst>
              </p:cNvPr>
              <p:cNvSpPr txBox="1"/>
              <p:nvPr/>
            </p:nvSpPr>
            <p:spPr>
              <a:xfrm>
                <a:off x="479376" y="6237312"/>
                <a:ext cx="6593215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гиперпараметры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модели</a:t>
                </a:r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нами</a:t>
                </a:r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dirty="0">
                  <a:solidFill>
                    <a:schemeClr val="bg1"/>
                  </a:solidFill>
                  <a:latin typeface="IBM Plex Mono" panose="020B0509050203000203" pitchFamily="49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176ED4D-6021-4CE4-B10C-F3596652E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6237312"/>
                <a:ext cx="6593215" cy="513282"/>
              </a:xfrm>
              <a:prstGeom prst="rect">
                <a:avLst/>
              </a:prstGeom>
              <a:blipFill>
                <a:blip r:embed="rId10"/>
                <a:stretch>
                  <a:fillRect b="-130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A6A0FB-927A-4CB6-AB14-8AD2C386DAB3}"/>
                  </a:ext>
                </a:extLst>
              </p:cNvPr>
              <p:cNvSpPr txBox="1"/>
              <p:nvPr/>
            </p:nvSpPr>
            <p:spPr>
              <a:xfrm>
                <a:off x="7320136" y="5877272"/>
                <a:ext cx="363088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A6A0FB-927A-4CB6-AB14-8AD2C386D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136" y="5877272"/>
                <a:ext cx="3630883" cy="400110"/>
              </a:xfrm>
              <a:prstGeom prst="rect">
                <a:avLst/>
              </a:prstGeom>
              <a:blipFill>
                <a:blip r:embed="rId11"/>
                <a:stretch>
                  <a:fillRect t="-6061" b="-75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4E69822-6D7F-4096-BE85-A32DEE9CAE97}"/>
                  </a:ext>
                </a:extLst>
              </p:cNvPr>
              <p:cNvSpPr txBox="1"/>
              <p:nvPr/>
            </p:nvSpPr>
            <p:spPr>
              <a:xfrm>
                <a:off x="8040216" y="6309320"/>
                <a:ext cx="3672408" cy="424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1,1</m:t>
                          </m:r>
                        </m:sub>
                      </m:sSub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2,1</m:t>
                          </m:r>
                        </m:sub>
                      </m:sSub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1,2</m:t>
                          </m:r>
                        </m:sub>
                      </m:sSub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4E69822-6D7F-4096-BE85-A32DEE9CA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216" y="6309320"/>
                <a:ext cx="3672408" cy="424219"/>
              </a:xfrm>
              <a:prstGeom prst="rect">
                <a:avLst/>
              </a:prstGeom>
              <a:blipFill>
                <a:blip r:embed="rId12"/>
                <a:stretch>
                  <a:fillRect t="-2857" b="-28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448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30F617A7-47A2-46CE-BE7C-E55F161C145D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Цель Обучения</a:t>
            </a:r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5F4B1F-18D4-4910-83EA-5161ED47E189}"/>
                  </a:ext>
                </a:extLst>
              </p:cNvPr>
              <p:cNvSpPr txBox="1"/>
              <p:nvPr/>
            </p:nvSpPr>
            <p:spPr>
              <a:xfrm>
                <a:off x="479376" y="1844824"/>
                <a:ext cx="9865096" cy="6335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Функция потерь (</a:t>
                </a:r>
                <a:r>
                  <a:rPr lang="en-US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Loss)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𝐿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(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𝑦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3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оценка качества модели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5F4B1F-18D4-4910-83EA-5161ED47E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1844824"/>
                <a:ext cx="9865096" cy="633571"/>
              </a:xfrm>
              <a:prstGeom prst="rect">
                <a:avLst/>
              </a:prstGeom>
              <a:blipFill>
                <a:blip r:embed="rId4"/>
                <a:stretch>
                  <a:fillRect l="-989" b="-173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3BAC61B-DAA4-4DA4-9E6A-3C19F154A421}"/>
                  </a:ext>
                </a:extLst>
              </p:cNvPr>
              <p:cNvSpPr txBox="1"/>
              <p:nvPr/>
            </p:nvSpPr>
            <p:spPr>
              <a:xfrm>
                <a:off x="479376" y="2780928"/>
                <a:ext cx="114492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Если</a:t>
                </a:r>
                <a:r>
                  <a:rPr lang="en-US" sz="3200" b="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𝑦</m:t>
                    </m:r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~</m:t>
                    </m:r>
                    <m:acc>
                      <m:accPr>
                        <m:chr m:val="̂"/>
                        <m:ctrlP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3200" b="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тогда</a:t>
                </a:r>
                <a:r>
                  <a:rPr lang="en-US" sz="3200" b="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𝐿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3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accPr>
                          <m:e>
                            <m: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принимает небольшие значения, иначе - большие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3BAC61B-DAA4-4DA4-9E6A-3C19F154A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2780928"/>
                <a:ext cx="11449272" cy="584775"/>
              </a:xfrm>
              <a:prstGeom prst="rect">
                <a:avLst/>
              </a:prstGeom>
              <a:blipFill>
                <a:blip r:embed="rId5"/>
                <a:stretch>
                  <a:fillRect l="-586" b="-114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84125C-7D86-48C4-80F5-1E3FF717FDA7}"/>
                  </a:ext>
                </a:extLst>
              </p:cNvPr>
              <p:cNvSpPr txBox="1"/>
              <p:nvPr/>
            </p:nvSpPr>
            <p:spPr>
              <a:xfrm>
                <a:off x="3719736" y="3429000"/>
                <a:ext cx="358140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3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32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84125C-7D86-48C4-80F5-1E3FF717F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736" y="3429000"/>
                <a:ext cx="3581400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70EFCA-339B-42A7-9235-D864C45305A8}"/>
                  </a:ext>
                </a:extLst>
              </p:cNvPr>
              <p:cNvSpPr txBox="1"/>
              <p:nvPr/>
            </p:nvSpPr>
            <p:spPr>
              <a:xfrm>
                <a:off x="479376" y="4005064"/>
                <a:ext cx="4593437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ru-RU" sz="1600" dirty="0">
                  <a:solidFill>
                    <a:schemeClr val="bg1"/>
                  </a:solidFill>
                  <a:latin typeface="IBM Plex Mono" panose="020B0509050203000203" pitchFamily="49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70EFCA-339B-42A7-9235-D864C453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4005064"/>
                <a:ext cx="4593437" cy="11005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A88E4DC-E903-40B3-8F7B-9036CD0AC126}"/>
              </a:ext>
            </a:extLst>
          </p:cNvPr>
          <p:cNvSpPr txBox="1"/>
          <p:nvPr/>
        </p:nvSpPr>
        <p:spPr>
          <a:xfrm>
            <a:off x="5879976" y="4437112"/>
            <a:ext cx="2800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Функционал Потерь</a:t>
            </a:r>
            <a:endParaRPr lang="ru-RU" sz="2000" i="1" dirty="0">
              <a:solidFill>
                <a:schemeClr val="bg1"/>
              </a:solidFill>
              <a:latin typeface="IBM Plex Mono" panose="020B0509050203000203" pitchFamily="49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4443BA-8194-4AB1-B816-B6E748223FB5}"/>
              </a:ext>
            </a:extLst>
          </p:cNvPr>
          <p:cNvSpPr txBox="1"/>
          <p:nvPr/>
        </p:nvSpPr>
        <p:spPr>
          <a:xfrm>
            <a:off x="551384" y="5445224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Цель обучения</a:t>
            </a:r>
            <a:endParaRPr lang="ru-RU" sz="3200" i="1" dirty="0">
              <a:solidFill>
                <a:schemeClr val="bg1"/>
              </a:solidFill>
              <a:latin typeface="IBM Plex Mono" panose="020B0509050203000203" pitchFamily="49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CC018E85-C187-4FBB-AC12-20F09FF0C5C7}"/>
                  </a:ext>
                </a:extLst>
              </p:cNvPr>
              <p:cNvSpPr/>
              <p:nvPr/>
            </p:nvSpPr>
            <p:spPr>
              <a:xfrm>
                <a:off x="4799856" y="5229200"/>
                <a:ext cx="6091897" cy="9737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4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→</m:t>
                      </m:r>
                      <m:func>
                        <m:funcPr>
                          <m:ctrlPr>
                            <a:rPr lang="en-US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4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4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𝑎</m:t>
                              </m:r>
                              <m:r>
                                <a:rPr lang="en-US" sz="4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∈</m:t>
                              </m:r>
                              <m:r>
                                <a:rPr lang="en-US" sz="4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𝔸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CC018E85-C187-4FBB-AC12-20F09FF0C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856" y="5229200"/>
                <a:ext cx="6091897" cy="9737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341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ED37EBCC-3E72-473F-BD93-02A201BCA494}"/>
              </a:ext>
            </a:extLst>
          </p:cNvPr>
          <p:cNvSpPr txBox="1">
            <a:spLocks/>
          </p:cNvSpPr>
          <p:nvPr/>
        </p:nvSpPr>
        <p:spPr>
          <a:xfrm>
            <a:off x="-12640" y="759523"/>
            <a:ext cx="1252939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Разложение Ошибки на Смещение и Дисперсию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E03D7ED-5670-4A85-8905-D3FC95673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1540" y="1340768"/>
            <a:ext cx="2222613" cy="194421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A8A6594-BF7A-45DB-AAA4-D4DA0A557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304" y="3933056"/>
            <a:ext cx="2304932" cy="2016224"/>
          </a:xfrm>
          <a:prstGeom prst="rect">
            <a:avLst/>
          </a:prstGeom>
        </p:spPr>
      </p:pic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AA09AD4C-07F0-4A02-A896-C6FC834919C7}"/>
              </a:ext>
            </a:extLst>
          </p:cNvPr>
          <p:cNvCxnSpPr>
            <a:cxnSpLocks/>
          </p:cNvCxnSpPr>
          <p:nvPr/>
        </p:nvCxnSpPr>
        <p:spPr>
          <a:xfrm flipV="1">
            <a:off x="8688288" y="1772816"/>
            <a:ext cx="2520280" cy="151216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олилиния: фигура 32">
            <a:extLst>
              <a:ext uri="{FF2B5EF4-FFF2-40B4-BE49-F238E27FC236}">
                <a16:creationId xmlns:a16="http://schemas.microsoft.com/office/drawing/2014/main" id="{318BE8B7-513B-4C6A-8E44-CD6EE9D93225}"/>
              </a:ext>
            </a:extLst>
          </p:cNvPr>
          <p:cNvSpPr/>
          <p:nvPr/>
        </p:nvSpPr>
        <p:spPr>
          <a:xfrm>
            <a:off x="8904312" y="2996952"/>
            <a:ext cx="1944216" cy="3168352"/>
          </a:xfrm>
          <a:custGeom>
            <a:avLst/>
            <a:gdLst>
              <a:gd name="connsiteX0" fmla="*/ 0 w 2235200"/>
              <a:gd name="connsiteY0" fmla="*/ 3312160 h 3312160"/>
              <a:gd name="connsiteX1" fmla="*/ 233680 w 2235200"/>
              <a:gd name="connsiteY1" fmla="*/ 2011680 h 3312160"/>
              <a:gd name="connsiteX2" fmla="*/ 1046480 w 2235200"/>
              <a:gd name="connsiteY2" fmla="*/ 3281680 h 3312160"/>
              <a:gd name="connsiteX3" fmla="*/ 1219200 w 2235200"/>
              <a:gd name="connsiteY3" fmla="*/ 1910080 h 3312160"/>
              <a:gd name="connsiteX4" fmla="*/ 2082800 w 2235200"/>
              <a:gd name="connsiteY4" fmla="*/ 2174240 h 3312160"/>
              <a:gd name="connsiteX5" fmla="*/ 2235200 w 2235200"/>
              <a:gd name="connsiteY5" fmla="*/ 0 h 331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35200" h="3312160">
                <a:moveTo>
                  <a:pt x="0" y="3312160"/>
                </a:moveTo>
                <a:cubicBezTo>
                  <a:pt x="29633" y="2664460"/>
                  <a:pt x="59267" y="2016760"/>
                  <a:pt x="233680" y="2011680"/>
                </a:cubicBezTo>
                <a:cubicBezTo>
                  <a:pt x="408093" y="2006600"/>
                  <a:pt x="882227" y="3298613"/>
                  <a:pt x="1046480" y="3281680"/>
                </a:cubicBezTo>
                <a:cubicBezTo>
                  <a:pt x="1210733" y="3264747"/>
                  <a:pt x="1046480" y="2094653"/>
                  <a:pt x="1219200" y="1910080"/>
                </a:cubicBezTo>
                <a:cubicBezTo>
                  <a:pt x="1391920" y="1725507"/>
                  <a:pt x="1913467" y="2492587"/>
                  <a:pt x="2082800" y="2174240"/>
                </a:cubicBezTo>
                <a:cubicBezTo>
                  <a:pt x="2252133" y="1855893"/>
                  <a:pt x="2192867" y="362373"/>
                  <a:pt x="2235200" y="0"/>
                </a:cubicBezTo>
              </a:path>
            </a:pathLst>
          </a:cu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266EACD-530F-41E3-BA07-7520C733CDD2}"/>
              </a:ext>
            </a:extLst>
          </p:cNvPr>
          <p:cNvSpPr/>
          <p:nvPr/>
        </p:nvSpPr>
        <p:spPr>
          <a:xfrm>
            <a:off x="263352" y="1700808"/>
            <a:ext cx="76328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Ошибка 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смещения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(</a:t>
            </a:r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Bias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Error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) - это ошибка из-за ошибочных предположений в алгоритме обучения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0867C8B-6EB1-4519-B5C0-10A3D8D1DC15}"/>
              </a:ext>
            </a:extLst>
          </p:cNvPr>
          <p:cNvSpPr/>
          <p:nvPr/>
        </p:nvSpPr>
        <p:spPr>
          <a:xfrm>
            <a:off x="335361" y="3789040"/>
            <a:ext cx="75488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Дисперсия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(Variance)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- это ошибка из-за чувствительности к небольшим колебаниям обучающей выборки</a:t>
            </a:r>
            <a:endParaRPr lang="ru-RU" sz="20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AC08D02-48CC-4931-8D3F-F27D85BF61DB}"/>
              </a:ext>
            </a:extLst>
          </p:cNvPr>
          <p:cNvSpPr/>
          <p:nvPr/>
        </p:nvSpPr>
        <p:spPr>
          <a:xfrm>
            <a:off x="335360" y="2492896"/>
            <a:ext cx="75258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Высокая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ошибка смещения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- модель слишком проста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025FB25-D454-4E99-9D3A-DAF31759C880}"/>
              </a:ext>
            </a:extLst>
          </p:cNvPr>
          <p:cNvSpPr/>
          <p:nvPr/>
        </p:nvSpPr>
        <p:spPr>
          <a:xfrm>
            <a:off x="335360" y="4941168"/>
            <a:ext cx="93346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Высокая дисперсия - модель плохо работает на новых данных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9CD1EB91-47C6-4FA0-971D-77839793FD80}"/>
                  </a:ext>
                </a:extLst>
              </p:cNvPr>
              <p:cNvSpPr/>
              <p:nvPr/>
            </p:nvSpPr>
            <p:spPr>
              <a:xfrm>
                <a:off x="-384720" y="2852936"/>
                <a:ext cx="532404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9CD1EB91-47C6-4FA0-971D-77839793F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4720" y="2852936"/>
                <a:ext cx="532404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48DB779E-B375-41EE-A734-F4F122763A2A}"/>
                  </a:ext>
                </a:extLst>
              </p:cNvPr>
              <p:cNvSpPr/>
              <p:nvPr/>
            </p:nvSpPr>
            <p:spPr>
              <a:xfrm>
                <a:off x="191344" y="5445224"/>
                <a:ext cx="7920880" cy="5280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48DB779E-B375-41EE-A734-F4F122763A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5445224"/>
                <a:ext cx="7920880" cy="5280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460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 animBg="1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AF25DC31-0234-4FDA-ADDF-A003E0862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8720"/>
            <a:ext cx="12192000" cy="82773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Компромисс Между Смещением и Дисперсией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49FDC88-4195-4BC6-A9E3-F984389FD25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055440" y="1556792"/>
            <a:ext cx="7019736" cy="429091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47238335-716C-4ABE-A532-E9A76BC7D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6240" y="3541373"/>
            <a:ext cx="3786674" cy="3312368"/>
          </a:xfrm>
          <a:prstGeom prst="rect">
            <a:avLst/>
          </a:prstGeom>
        </p:spPr>
      </p:pic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1D69CF6D-C2E4-4F33-B104-72EC2249C0B0}"/>
              </a:ext>
            </a:extLst>
          </p:cNvPr>
          <p:cNvSpPr/>
          <p:nvPr/>
        </p:nvSpPr>
        <p:spPr>
          <a:xfrm>
            <a:off x="479376" y="6021288"/>
            <a:ext cx="44097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Нормально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486D0E56-E85A-4BAE-9B2F-2D737B21BFC8}"/>
                  </a:ext>
                </a:extLst>
              </p:cNvPr>
              <p:cNvSpPr/>
              <p:nvPr/>
            </p:nvSpPr>
            <p:spPr>
              <a:xfrm>
                <a:off x="119336" y="6273225"/>
                <a:ext cx="827564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𝑥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486D0E56-E85A-4BAE-9B2F-2D737B21BF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6273225"/>
                <a:ext cx="8275646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Полилиния: фигура 21">
            <a:extLst>
              <a:ext uri="{FF2B5EF4-FFF2-40B4-BE49-F238E27FC236}">
                <a16:creationId xmlns:a16="http://schemas.microsoft.com/office/drawing/2014/main" id="{7B6FBDA0-DF80-4B84-B8AE-523CC3AF0D55}"/>
              </a:ext>
            </a:extLst>
          </p:cNvPr>
          <p:cNvSpPr/>
          <p:nvPr/>
        </p:nvSpPr>
        <p:spPr>
          <a:xfrm>
            <a:off x="1566844" y="1999764"/>
            <a:ext cx="5616529" cy="3267607"/>
          </a:xfrm>
          <a:custGeom>
            <a:avLst/>
            <a:gdLst>
              <a:gd name="connsiteX0" fmla="*/ 0 w 2794000"/>
              <a:gd name="connsiteY0" fmla="*/ 0 h 2052320"/>
              <a:gd name="connsiteX1" fmla="*/ 416560 w 2794000"/>
              <a:gd name="connsiteY1" fmla="*/ 1056640 h 2052320"/>
              <a:gd name="connsiteX2" fmla="*/ 1493520 w 2794000"/>
              <a:gd name="connsiteY2" fmla="*/ 1757680 h 2052320"/>
              <a:gd name="connsiteX3" fmla="*/ 2794000 w 2794000"/>
              <a:gd name="connsiteY3" fmla="*/ 2052320 h 205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0" h="2052320">
                <a:moveTo>
                  <a:pt x="0" y="0"/>
                </a:moveTo>
                <a:cubicBezTo>
                  <a:pt x="83820" y="381846"/>
                  <a:pt x="167640" y="763693"/>
                  <a:pt x="416560" y="1056640"/>
                </a:cubicBezTo>
                <a:cubicBezTo>
                  <a:pt x="665480" y="1349587"/>
                  <a:pt x="1097280" y="1591733"/>
                  <a:pt x="1493520" y="1757680"/>
                </a:cubicBezTo>
                <a:cubicBezTo>
                  <a:pt x="1889760" y="1923627"/>
                  <a:pt x="2594187" y="2048933"/>
                  <a:pt x="2794000" y="2052320"/>
                </a:cubicBezTo>
              </a:path>
            </a:pathLst>
          </a:custGeom>
          <a:noFill/>
          <a:ln w="1143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</a:endParaRPr>
          </a:p>
        </p:txBody>
      </p:sp>
      <p:sp>
        <p:nvSpPr>
          <p:cNvPr id="32" name="Полилиния: фигура 22">
            <a:extLst>
              <a:ext uri="{FF2B5EF4-FFF2-40B4-BE49-F238E27FC236}">
                <a16:creationId xmlns:a16="http://schemas.microsoft.com/office/drawing/2014/main" id="{CAEA861E-8580-4DDA-8D66-8AB5F62290C7}"/>
              </a:ext>
            </a:extLst>
          </p:cNvPr>
          <p:cNvSpPr/>
          <p:nvPr/>
        </p:nvSpPr>
        <p:spPr>
          <a:xfrm>
            <a:off x="1934656" y="1770950"/>
            <a:ext cx="4677095" cy="2571615"/>
          </a:xfrm>
          <a:custGeom>
            <a:avLst/>
            <a:gdLst>
              <a:gd name="connsiteX0" fmla="*/ 0 w 2529840"/>
              <a:gd name="connsiteY0" fmla="*/ 71120 h 1643511"/>
              <a:gd name="connsiteX1" fmla="*/ 548640 w 2529840"/>
              <a:gd name="connsiteY1" fmla="*/ 1249680 h 1643511"/>
              <a:gd name="connsiteX2" fmla="*/ 1290320 w 2529840"/>
              <a:gd name="connsiteY2" fmla="*/ 1625600 h 1643511"/>
              <a:gd name="connsiteX3" fmla="*/ 2245360 w 2529840"/>
              <a:gd name="connsiteY3" fmla="*/ 772160 h 1643511"/>
              <a:gd name="connsiteX4" fmla="*/ 2529840 w 2529840"/>
              <a:gd name="connsiteY4" fmla="*/ 0 h 1643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9840" h="1643511">
                <a:moveTo>
                  <a:pt x="0" y="71120"/>
                </a:moveTo>
                <a:cubicBezTo>
                  <a:pt x="166793" y="530860"/>
                  <a:pt x="333587" y="990600"/>
                  <a:pt x="548640" y="1249680"/>
                </a:cubicBezTo>
                <a:cubicBezTo>
                  <a:pt x="763693" y="1508760"/>
                  <a:pt x="1007533" y="1705187"/>
                  <a:pt x="1290320" y="1625600"/>
                </a:cubicBezTo>
                <a:cubicBezTo>
                  <a:pt x="1573107" y="1546013"/>
                  <a:pt x="2038773" y="1043093"/>
                  <a:pt x="2245360" y="772160"/>
                </a:cubicBezTo>
                <a:cubicBezTo>
                  <a:pt x="2451947" y="501227"/>
                  <a:pt x="2455333" y="160867"/>
                  <a:pt x="2529840" y="0"/>
                </a:cubicBezTo>
              </a:path>
            </a:pathLst>
          </a:custGeom>
          <a:noFill/>
          <a:ln w="1143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F7DECDF4-E878-40D2-97F2-BAE0A7BA8F26}"/>
              </a:ext>
            </a:extLst>
          </p:cNvPr>
          <p:cNvSpPr/>
          <p:nvPr/>
        </p:nvSpPr>
        <p:spPr>
          <a:xfrm rot="16200000">
            <a:off x="-437000" y="3100918"/>
            <a:ext cx="26649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Потери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5E9F0F2C-F62C-4F4F-8D78-36D735C7F661}"/>
              </a:ext>
            </a:extLst>
          </p:cNvPr>
          <p:cNvSpPr/>
          <p:nvPr/>
        </p:nvSpPr>
        <p:spPr>
          <a:xfrm>
            <a:off x="2784196" y="5689713"/>
            <a:ext cx="46079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«Сложность» Модели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1A9AAEA5-EA8B-47DC-B325-74575C954572}"/>
              </a:ext>
            </a:extLst>
          </p:cNvPr>
          <p:cNvSpPr/>
          <p:nvPr/>
        </p:nvSpPr>
        <p:spPr>
          <a:xfrm>
            <a:off x="5519936" y="4581128"/>
            <a:ext cx="47587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Потери на </a:t>
            </a:r>
            <a:r>
              <a:rPr lang="ru-RU" sz="2000" dirty="0">
                <a:solidFill>
                  <a:srgbClr val="00B050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Тренировочных Данных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6E4412A3-AA9C-481D-9AFF-177F4201A839}"/>
              </a:ext>
            </a:extLst>
          </p:cNvPr>
          <p:cNvSpPr/>
          <p:nvPr/>
        </p:nvSpPr>
        <p:spPr>
          <a:xfrm>
            <a:off x="6456040" y="2636912"/>
            <a:ext cx="40324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Потери на </a:t>
            </a:r>
            <a:r>
              <a:rPr lang="ru-RU" sz="2000" dirty="0">
                <a:solidFill>
                  <a:srgbClr val="7030A0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Тестовых Данных</a:t>
            </a: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3114782C-9D71-4DBC-A858-0ABB4DADAE45}"/>
              </a:ext>
            </a:extLst>
          </p:cNvPr>
          <p:cNvSpPr/>
          <p:nvPr/>
        </p:nvSpPr>
        <p:spPr>
          <a:xfrm>
            <a:off x="3449573" y="4026835"/>
            <a:ext cx="990600" cy="758701"/>
          </a:xfrm>
          <a:prstGeom prst="rect">
            <a:avLst/>
          </a:prstGeom>
          <a:noFill/>
          <a:ln w="1143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</a:endParaRPr>
          </a:p>
        </p:txBody>
      </p:sp>
      <p:sp>
        <p:nvSpPr>
          <p:cNvPr id="38" name="Символ &quot;Запрещено&quot; 28">
            <a:extLst>
              <a:ext uri="{FF2B5EF4-FFF2-40B4-BE49-F238E27FC236}">
                <a16:creationId xmlns:a16="http://schemas.microsoft.com/office/drawing/2014/main" id="{5B353C29-7009-4083-BA1D-F03BCE81D607}"/>
              </a:ext>
            </a:extLst>
          </p:cNvPr>
          <p:cNvSpPr/>
          <p:nvPr/>
        </p:nvSpPr>
        <p:spPr>
          <a:xfrm>
            <a:off x="6960096" y="1844824"/>
            <a:ext cx="2195944" cy="1944216"/>
          </a:xfrm>
          <a:prstGeom prst="noSmoking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</a:endParaRPr>
          </a:p>
        </p:txBody>
      </p:sp>
      <p:sp>
        <p:nvSpPr>
          <p:cNvPr id="39" name="Дуга 38">
            <a:extLst>
              <a:ext uri="{FF2B5EF4-FFF2-40B4-BE49-F238E27FC236}">
                <a16:creationId xmlns:a16="http://schemas.microsoft.com/office/drawing/2014/main" id="{279FBE65-69C6-43DD-83A8-96C718E55F5D}"/>
              </a:ext>
            </a:extLst>
          </p:cNvPr>
          <p:cNvSpPr/>
          <p:nvPr/>
        </p:nvSpPr>
        <p:spPr>
          <a:xfrm rot="5707709">
            <a:off x="5094219" y="-178107"/>
            <a:ext cx="7203242" cy="6331813"/>
          </a:xfrm>
          <a:prstGeom prst="arc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746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9" grpId="0"/>
      <p:bldP spid="30" grpId="0"/>
      <p:bldP spid="31" grpId="0" animBg="1"/>
      <p:bldP spid="32" grpId="0" animBg="1"/>
      <p:bldP spid="35" grpId="0"/>
      <p:bldP spid="36" grpId="0"/>
      <p:bldP spid="37" grpId="0" animBg="1"/>
      <p:bldP spid="38" grpId="0" animBg="1"/>
      <p:bldP spid="3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75ABC54F-2B6A-44AD-BDFD-921BB835CF5C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Валидация</a:t>
            </a:r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ACB8C7-6B70-46CF-A65C-E44005D4DFAD}"/>
              </a:ext>
            </a:extLst>
          </p:cNvPr>
          <p:cNvSpPr txBox="1"/>
          <p:nvPr/>
        </p:nvSpPr>
        <p:spPr>
          <a:xfrm>
            <a:off x="767408" y="2492896"/>
            <a:ext cx="3973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Hold-Out split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89DACC8-705B-4288-A666-5F3E981FA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008" y="1484784"/>
            <a:ext cx="5486737" cy="110762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80D6CF6-732E-4218-AB5A-A0E7FBBEF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276872"/>
            <a:ext cx="3839112" cy="90165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EBE7CC4-533E-4ABC-BD0E-C0446543ED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0416" y="2348880"/>
            <a:ext cx="1914146" cy="67081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02A345-A451-49B9-B8ED-0898298E0AD2}"/>
              </a:ext>
            </a:extLst>
          </p:cNvPr>
          <p:cNvSpPr txBox="1"/>
          <p:nvPr/>
        </p:nvSpPr>
        <p:spPr>
          <a:xfrm>
            <a:off x="684165" y="1863132"/>
            <a:ext cx="6275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Отложенная Выборка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50C867-5625-4854-9933-23C1CAD71F5B}"/>
              </a:ext>
            </a:extLst>
          </p:cNvPr>
          <p:cNvSpPr txBox="1"/>
          <p:nvPr/>
        </p:nvSpPr>
        <p:spPr>
          <a:xfrm>
            <a:off x="263352" y="4869160"/>
            <a:ext cx="956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n-Fold Cross-Validation split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BAB90F-105E-4CF2-9E59-7E5F2CE03FF1}"/>
              </a:ext>
            </a:extLst>
          </p:cNvPr>
          <p:cNvSpPr txBox="1"/>
          <p:nvPr/>
        </p:nvSpPr>
        <p:spPr>
          <a:xfrm>
            <a:off x="263352" y="4149080"/>
            <a:ext cx="65864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n-Fold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Кросс-валидация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2C071414-71DF-446C-A9F9-0B9D70BD160E}"/>
              </a:ext>
            </a:extLst>
          </p:cNvPr>
          <p:cNvSpPr/>
          <p:nvPr/>
        </p:nvSpPr>
        <p:spPr>
          <a:xfrm>
            <a:off x="6168008" y="3140968"/>
            <a:ext cx="5486737" cy="612000"/>
          </a:xfrm>
          <a:prstGeom prst="rect">
            <a:avLst/>
          </a:prstGeom>
          <a:solidFill>
            <a:srgbClr val="00B050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Тренировочная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D346461-3D26-4B08-8BA3-D89A65A5EFAF}"/>
              </a:ext>
            </a:extLst>
          </p:cNvPr>
          <p:cNvSpPr/>
          <p:nvPr/>
        </p:nvSpPr>
        <p:spPr>
          <a:xfrm>
            <a:off x="10469758" y="3936498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E0C8BA67-392D-4D7B-BC22-35FAA0277479}"/>
              </a:ext>
            </a:extLst>
          </p:cNvPr>
          <p:cNvSpPr/>
          <p:nvPr/>
        </p:nvSpPr>
        <p:spPr>
          <a:xfrm>
            <a:off x="9021790" y="3936261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C249525A-2381-46C8-8D20-F91C02314B5B}"/>
              </a:ext>
            </a:extLst>
          </p:cNvPr>
          <p:cNvSpPr/>
          <p:nvPr/>
        </p:nvSpPr>
        <p:spPr>
          <a:xfrm>
            <a:off x="7615976" y="3936262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04E9D2C-E03D-4FED-AB29-F5B04569464D}"/>
              </a:ext>
            </a:extLst>
          </p:cNvPr>
          <p:cNvSpPr/>
          <p:nvPr/>
        </p:nvSpPr>
        <p:spPr>
          <a:xfrm>
            <a:off x="6168008" y="3929918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8DD39E60-46C7-433D-8414-3F43FDC3BF4A}"/>
              </a:ext>
            </a:extLst>
          </p:cNvPr>
          <p:cNvSpPr/>
          <p:nvPr/>
        </p:nvSpPr>
        <p:spPr>
          <a:xfrm>
            <a:off x="10469758" y="4694152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1FC131CB-C41A-4825-8540-D4FA959E2EBC}"/>
              </a:ext>
            </a:extLst>
          </p:cNvPr>
          <p:cNvSpPr/>
          <p:nvPr/>
        </p:nvSpPr>
        <p:spPr>
          <a:xfrm>
            <a:off x="9021790" y="4693915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73B02E47-73BF-4537-967F-D2980D4AB2DD}"/>
              </a:ext>
            </a:extLst>
          </p:cNvPr>
          <p:cNvSpPr/>
          <p:nvPr/>
        </p:nvSpPr>
        <p:spPr>
          <a:xfrm>
            <a:off x="7615976" y="4693916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2860A09A-E2A9-4465-9F7F-CA26654F57B0}"/>
              </a:ext>
            </a:extLst>
          </p:cNvPr>
          <p:cNvSpPr/>
          <p:nvPr/>
        </p:nvSpPr>
        <p:spPr>
          <a:xfrm>
            <a:off x="6168008" y="4687572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FA96E359-3005-4D5C-8C3D-54F4E587FDF6}"/>
              </a:ext>
            </a:extLst>
          </p:cNvPr>
          <p:cNvSpPr/>
          <p:nvPr/>
        </p:nvSpPr>
        <p:spPr>
          <a:xfrm>
            <a:off x="10469758" y="5451804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7A62156D-463F-4F85-B71F-9A014FAEDE0E}"/>
              </a:ext>
            </a:extLst>
          </p:cNvPr>
          <p:cNvSpPr/>
          <p:nvPr/>
        </p:nvSpPr>
        <p:spPr>
          <a:xfrm>
            <a:off x="9021790" y="5451567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39CC56CF-87B7-4345-B8C2-773B52D821F8}"/>
              </a:ext>
            </a:extLst>
          </p:cNvPr>
          <p:cNvSpPr/>
          <p:nvPr/>
        </p:nvSpPr>
        <p:spPr>
          <a:xfrm>
            <a:off x="7615976" y="5451568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0DD7EFE9-DEEF-4A16-AF81-4F20084FD8B5}"/>
              </a:ext>
            </a:extLst>
          </p:cNvPr>
          <p:cNvSpPr/>
          <p:nvPr/>
        </p:nvSpPr>
        <p:spPr>
          <a:xfrm>
            <a:off x="6168008" y="5445224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C2A2AB4D-CDD1-4BC6-90A3-51E653BF705A}"/>
              </a:ext>
            </a:extLst>
          </p:cNvPr>
          <p:cNvSpPr/>
          <p:nvPr/>
        </p:nvSpPr>
        <p:spPr>
          <a:xfrm>
            <a:off x="10469758" y="6209454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A74EE616-00BF-4AF9-9243-28AFA2DA9BF3}"/>
              </a:ext>
            </a:extLst>
          </p:cNvPr>
          <p:cNvSpPr/>
          <p:nvPr/>
        </p:nvSpPr>
        <p:spPr>
          <a:xfrm>
            <a:off x="9021790" y="6209217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9B10FE12-5C54-432F-8502-2142850315AD}"/>
              </a:ext>
            </a:extLst>
          </p:cNvPr>
          <p:cNvSpPr/>
          <p:nvPr/>
        </p:nvSpPr>
        <p:spPr>
          <a:xfrm>
            <a:off x="7615976" y="6209218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8EA71F87-7644-49E5-8916-A824AD068770}"/>
              </a:ext>
            </a:extLst>
          </p:cNvPr>
          <p:cNvSpPr/>
          <p:nvPr/>
        </p:nvSpPr>
        <p:spPr>
          <a:xfrm>
            <a:off x="6168008" y="6209219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91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8" grpId="0"/>
      <p:bldP spid="21" grpId="0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EB29655F-2490-4B9F-859A-DF5F4EA3B1A3}"/>
              </a:ext>
            </a:extLst>
          </p:cNvPr>
          <p:cNvSpPr txBox="1">
            <a:spLocks/>
          </p:cNvSpPr>
          <p:nvPr/>
        </p:nvSpPr>
        <p:spPr>
          <a:xfrm>
            <a:off x="-96688" y="873070"/>
            <a:ext cx="1228868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Компромисс Между Смещением и Дисперсией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1BA5D8F-7B49-4379-B21F-D3D410EE60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450" y="1845158"/>
            <a:ext cx="7019736" cy="4290910"/>
          </a:xfrm>
          <a:prstGeom prst="rect">
            <a:avLst/>
          </a:prstGeom>
        </p:spPr>
      </p:pic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E910696-E490-49A5-8988-93E49077B252}"/>
              </a:ext>
            </a:extLst>
          </p:cNvPr>
          <p:cNvSpPr/>
          <p:nvPr/>
        </p:nvSpPr>
        <p:spPr>
          <a:xfrm>
            <a:off x="1011854" y="2288130"/>
            <a:ext cx="5616529" cy="3267607"/>
          </a:xfrm>
          <a:custGeom>
            <a:avLst/>
            <a:gdLst>
              <a:gd name="connsiteX0" fmla="*/ 0 w 2794000"/>
              <a:gd name="connsiteY0" fmla="*/ 0 h 2052320"/>
              <a:gd name="connsiteX1" fmla="*/ 416560 w 2794000"/>
              <a:gd name="connsiteY1" fmla="*/ 1056640 h 2052320"/>
              <a:gd name="connsiteX2" fmla="*/ 1493520 w 2794000"/>
              <a:gd name="connsiteY2" fmla="*/ 1757680 h 2052320"/>
              <a:gd name="connsiteX3" fmla="*/ 2794000 w 2794000"/>
              <a:gd name="connsiteY3" fmla="*/ 2052320 h 205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0" h="2052320">
                <a:moveTo>
                  <a:pt x="0" y="0"/>
                </a:moveTo>
                <a:cubicBezTo>
                  <a:pt x="83820" y="381846"/>
                  <a:pt x="167640" y="763693"/>
                  <a:pt x="416560" y="1056640"/>
                </a:cubicBezTo>
                <a:cubicBezTo>
                  <a:pt x="665480" y="1349587"/>
                  <a:pt x="1097280" y="1591733"/>
                  <a:pt x="1493520" y="1757680"/>
                </a:cubicBezTo>
                <a:cubicBezTo>
                  <a:pt x="1889760" y="1923627"/>
                  <a:pt x="2594187" y="2048933"/>
                  <a:pt x="2794000" y="2052320"/>
                </a:cubicBezTo>
              </a:path>
            </a:pathLst>
          </a:custGeom>
          <a:noFill/>
          <a:ln w="1143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6" name="Полилиния: фигура 15">
            <a:extLst>
              <a:ext uri="{FF2B5EF4-FFF2-40B4-BE49-F238E27FC236}">
                <a16:creationId xmlns:a16="http://schemas.microsoft.com/office/drawing/2014/main" id="{394279C8-0AE9-401F-877E-8D092BA1FD1A}"/>
              </a:ext>
            </a:extLst>
          </p:cNvPr>
          <p:cNvSpPr/>
          <p:nvPr/>
        </p:nvSpPr>
        <p:spPr>
          <a:xfrm>
            <a:off x="1379666" y="2059316"/>
            <a:ext cx="4677095" cy="2571615"/>
          </a:xfrm>
          <a:custGeom>
            <a:avLst/>
            <a:gdLst>
              <a:gd name="connsiteX0" fmla="*/ 0 w 2529840"/>
              <a:gd name="connsiteY0" fmla="*/ 71120 h 1643511"/>
              <a:gd name="connsiteX1" fmla="*/ 548640 w 2529840"/>
              <a:gd name="connsiteY1" fmla="*/ 1249680 h 1643511"/>
              <a:gd name="connsiteX2" fmla="*/ 1290320 w 2529840"/>
              <a:gd name="connsiteY2" fmla="*/ 1625600 h 1643511"/>
              <a:gd name="connsiteX3" fmla="*/ 2245360 w 2529840"/>
              <a:gd name="connsiteY3" fmla="*/ 772160 h 1643511"/>
              <a:gd name="connsiteX4" fmla="*/ 2529840 w 2529840"/>
              <a:gd name="connsiteY4" fmla="*/ 0 h 1643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9840" h="1643511">
                <a:moveTo>
                  <a:pt x="0" y="71120"/>
                </a:moveTo>
                <a:cubicBezTo>
                  <a:pt x="166793" y="530860"/>
                  <a:pt x="333587" y="990600"/>
                  <a:pt x="548640" y="1249680"/>
                </a:cubicBezTo>
                <a:cubicBezTo>
                  <a:pt x="763693" y="1508760"/>
                  <a:pt x="1007533" y="1705187"/>
                  <a:pt x="1290320" y="1625600"/>
                </a:cubicBezTo>
                <a:cubicBezTo>
                  <a:pt x="1573107" y="1546013"/>
                  <a:pt x="2038773" y="1043093"/>
                  <a:pt x="2245360" y="772160"/>
                </a:cubicBezTo>
                <a:cubicBezTo>
                  <a:pt x="2451947" y="501227"/>
                  <a:pt x="2455333" y="160867"/>
                  <a:pt x="2529840" y="0"/>
                </a:cubicBezTo>
              </a:path>
            </a:pathLst>
          </a:custGeom>
          <a:noFill/>
          <a:ln w="1143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4A16F49-8E45-4631-8D7A-7B15ED00BC64}"/>
              </a:ext>
            </a:extLst>
          </p:cNvPr>
          <p:cNvSpPr/>
          <p:nvPr/>
        </p:nvSpPr>
        <p:spPr>
          <a:xfrm rot="16200000">
            <a:off x="-1075201" y="3255386"/>
            <a:ext cx="26649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Потери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B87CF59-E446-4CFB-A34C-60FE2B99605A}"/>
              </a:ext>
            </a:extLst>
          </p:cNvPr>
          <p:cNvSpPr/>
          <p:nvPr/>
        </p:nvSpPr>
        <p:spPr>
          <a:xfrm>
            <a:off x="1343472" y="5805264"/>
            <a:ext cx="64100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«Сложность» Модели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7147975-6570-4032-ACA6-686836897E16}"/>
              </a:ext>
            </a:extLst>
          </p:cNvPr>
          <p:cNvSpPr/>
          <p:nvPr/>
        </p:nvSpPr>
        <p:spPr>
          <a:xfrm>
            <a:off x="6384032" y="4437112"/>
            <a:ext cx="540167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Потери на </a:t>
            </a:r>
            <a:r>
              <a:rPr lang="ru-RU" sz="32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Тренировочных Данных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EA8E506-C94A-40D0-9544-CCBE689C59DC}"/>
              </a:ext>
            </a:extLst>
          </p:cNvPr>
          <p:cNvSpPr/>
          <p:nvPr/>
        </p:nvSpPr>
        <p:spPr>
          <a:xfrm>
            <a:off x="6528048" y="1700808"/>
            <a:ext cx="40991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Потери на </a:t>
            </a:r>
            <a:r>
              <a:rPr lang="ru-RU" sz="3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Тестовых Данных</a:t>
            </a:r>
          </a:p>
        </p:txBody>
      </p:sp>
      <p:sp>
        <p:nvSpPr>
          <p:cNvPr id="21" name="Полилиния: фигура 20">
            <a:extLst>
              <a:ext uri="{FF2B5EF4-FFF2-40B4-BE49-F238E27FC236}">
                <a16:creationId xmlns:a16="http://schemas.microsoft.com/office/drawing/2014/main" id="{956FA2F8-2073-45D2-A0E6-C071ADC07AD0}"/>
              </a:ext>
            </a:extLst>
          </p:cNvPr>
          <p:cNvSpPr/>
          <p:nvPr/>
        </p:nvSpPr>
        <p:spPr>
          <a:xfrm>
            <a:off x="1021730" y="2192594"/>
            <a:ext cx="5444266" cy="2533936"/>
          </a:xfrm>
          <a:custGeom>
            <a:avLst/>
            <a:gdLst>
              <a:gd name="connsiteX0" fmla="*/ 0 w 2529840"/>
              <a:gd name="connsiteY0" fmla="*/ 71120 h 1643511"/>
              <a:gd name="connsiteX1" fmla="*/ 548640 w 2529840"/>
              <a:gd name="connsiteY1" fmla="*/ 1249680 h 1643511"/>
              <a:gd name="connsiteX2" fmla="*/ 1290320 w 2529840"/>
              <a:gd name="connsiteY2" fmla="*/ 1625600 h 1643511"/>
              <a:gd name="connsiteX3" fmla="*/ 2245360 w 2529840"/>
              <a:gd name="connsiteY3" fmla="*/ 772160 h 1643511"/>
              <a:gd name="connsiteX4" fmla="*/ 2529840 w 2529840"/>
              <a:gd name="connsiteY4" fmla="*/ 0 h 1643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9840" h="1643511">
                <a:moveTo>
                  <a:pt x="0" y="71120"/>
                </a:moveTo>
                <a:cubicBezTo>
                  <a:pt x="166793" y="530860"/>
                  <a:pt x="333587" y="990600"/>
                  <a:pt x="548640" y="1249680"/>
                </a:cubicBezTo>
                <a:cubicBezTo>
                  <a:pt x="763693" y="1508760"/>
                  <a:pt x="1007533" y="1705187"/>
                  <a:pt x="1290320" y="1625600"/>
                </a:cubicBezTo>
                <a:cubicBezTo>
                  <a:pt x="1573107" y="1546013"/>
                  <a:pt x="2038773" y="1043093"/>
                  <a:pt x="2245360" y="772160"/>
                </a:cubicBezTo>
                <a:cubicBezTo>
                  <a:pt x="2451947" y="501227"/>
                  <a:pt x="2455333" y="160867"/>
                  <a:pt x="2529840" y="0"/>
                </a:cubicBezTo>
              </a:path>
            </a:pathLst>
          </a:custGeom>
          <a:noFill/>
          <a:ln w="1143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20DF3EDC-5952-4688-9332-7902C9026E2C}"/>
              </a:ext>
            </a:extLst>
          </p:cNvPr>
          <p:cNvSpPr/>
          <p:nvPr/>
        </p:nvSpPr>
        <p:spPr>
          <a:xfrm>
            <a:off x="6312024" y="3212976"/>
            <a:ext cx="561662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Потери на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</a:t>
            </a:r>
            <a:r>
              <a:rPr lang="ru-RU" sz="3200" dirty="0" err="1">
                <a:solidFill>
                  <a:srgbClr val="FFC000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Валидационных</a:t>
            </a:r>
            <a:r>
              <a:rPr lang="ru-RU" sz="3200" dirty="0">
                <a:solidFill>
                  <a:srgbClr val="FFC000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Данных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5029062-CBAA-45C9-9F80-45139EC13EC4}"/>
              </a:ext>
            </a:extLst>
          </p:cNvPr>
          <p:cNvSpPr/>
          <p:nvPr/>
        </p:nvSpPr>
        <p:spPr>
          <a:xfrm>
            <a:off x="2894583" y="4315201"/>
            <a:ext cx="990600" cy="758701"/>
          </a:xfrm>
          <a:prstGeom prst="rect">
            <a:avLst/>
          </a:prstGeom>
          <a:noFill/>
          <a:ln w="1143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4" name="Символ &quot;Запрещено&quot; 28">
            <a:extLst>
              <a:ext uri="{FF2B5EF4-FFF2-40B4-BE49-F238E27FC236}">
                <a16:creationId xmlns:a16="http://schemas.microsoft.com/office/drawing/2014/main" id="{ABFA487A-1C65-43F5-BBD3-5F70F233E5A2}"/>
              </a:ext>
            </a:extLst>
          </p:cNvPr>
          <p:cNvSpPr/>
          <p:nvPr/>
        </p:nvSpPr>
        <p:spPr>
          <a:xfrm>
            <a:off x="7392144" y="1484784"/>
            <a:ext cx="1619880" cy="1512168"/>
          </a:xfrm>
          <a:prstGeom prst="noSmoking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53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 animBg="1"/>
      <p:bldP spid="22" grpId="0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83432" y="895533"/>
            <a:ext cx="9636129" cy="827739"/>
          </a:xfrm>
        </p:spPr>
        <p:txBody>
          <a:bodyPr>
            <a:normAutofit fontScale="90000"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Где можно встретить результаты МО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FACDA05A-EAE5-4529-9165-9694060B16D0}"/>
              </a:ext>
            </a:extLst>
          </p:cNvPr>
          <p:cNvSpPr txBox="1">
            <a:spLocks/>
          </p:cNvSpPr>
          <p:nvPr/>
        </p:nvSpPr>
        <p:spPr>
          <a:xfrm>
            <a:off x="2194625" y="176904"/>
            <a:ext cx="8129777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792EE19-9D22-4BE2-9722-3868D3FFE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34C1DF4-CD18-40C9-9612-D2DBAF014F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6E7CA1C-B531-40A0-87C7-723654CAC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816" y="1844824"/>
            <a:ext cx="2657475" cy="454342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F8EF17-C19C-485C-BEBB-DD5006C69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33" y="1700808"/>
            <a:ext cx="4151784" cy="24741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0E60BF-D72E-4F06-A73E-66CE6B2632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2865" y="1700808"/>
            <a:ext cx="4808371" cy="2637476"/>
          </a:xfrm>
          <a:prstGeom prst="rect">
            <a:avLst/>
          </a:prstGeom>
        </p:spPr>
      </p:pic>
      <p:pic>
        <p:nvPicPr>
          <p:cNvPr id="1026" name="Picture 2" descr="This Is What Tesla's Autopilot Sees On The Road | Carscoops">
            <a:extLst>
              <a:ext uri="{FF2B5EF4-FFF2-40B4-BE49-F238E27FC236}">
                <a16:creationId xmlns:a16="http://schemas.microsoft.com/office/drawing/2014/main" id="{8FDE5CA8-CBC0-4854-B0DD-17FA77E09D7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78" y="4396650"/>
            <a:ext cx="3808363" cy="214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D6362CF-CA7E-4951-9D46-756DDBB652D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0216" y="4437112"/>
            <a:ext cx="2496277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68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507C1EB9-F07A-4E86-8379-0B2BB27D95C4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9CCFF93-FE75-4F65-8D96-C32B35AD13DB}"/>
                  </a:ext>
                </a:extLst>
              </p:cNvPr>
              <p:cNvSpPr/>
              <p:nvPr/>
            </p:nvSpPr>
            <p:spPr>
              <a:xfrm>
                <a:off x="335360" y="1484784"/>
                <a:ext cx="4824536" cy="8937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→</m:t>
                      </m:r>
                      <m:func>
                        <m:funcPr>
                          <m:ctrlP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4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40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4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𝑎</m:t>
                              </m:r>
                              <m:r>
                                <a:rPr lang="en-US" sz="4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∈</m:t>
                              </m:r>
                              <m:r>
                                <a:rPr lang="en-US" sz="4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𝔸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ru-RU" sz="40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9CCFF93-FE75-4F65-8D96-C32B35AD13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1484784"/>
                <a:ext cx="4824536" cy="8937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161F307F-7CAC-4BA7-981B-16769D88566A}"/>
                  </a:ext>
                </a:extLst>
              </p:cNvPr>
              <p:cNvSpPr/>
              <p:nvPr/>
            </p:nvSpPr>
            <p:spPr>
              <a:xfrm>
                <a:off x="119336" y="2465898"/>
                <a:ext cx="1152128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~</m:t>
                      </m:r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𝐵𝑖𝑎𝑠</m:t>
                      </m:r>
                      <m:d>
                        <m:dPr>
                          <m:ctrlP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(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+</m:t>
                      </m:r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𝑉𝑎𝑟𝑖𝑎𝑛𝑐𝑒</m:t>
                      </m:r>
                      <m:d>
                        <m:dPr>
                          <m:ctrlP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(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σ</m:t>
                          </m:r>
                        </m:e>
                        <m:sup>
                          <m: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4000" dirty="0"/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161F307F-7CAC-4BA7-981B-16769D8856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2465898"/>
                <a:ext cx="1152128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C121E4-540B-4E7E-A42C-4EF2E7EB6B66}"/>
                  </a:ext>
                </a:extLst>
              </p:cNvPr>
              <p:cNvSpPr txBox="1"/>
              <p:nvPr/>
            </p:nvSpPr>
            <p:spPr>
              <a:xfrm>
                <a:off x="5447928" y="1556792"/>
                <a:ext cx="596871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σ</m:t>
                        </m:r>
                      </m:e>
                      <m:sup>
                        <m:r>
                          <a:rPr lang="en-US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000" dirty="0">
                    <a:solidFill>
                      <a:schemeClr val="bg1"/>
                    </a:solidFill>
                  </a:rPr>
                  <a:t>- </a:t>
                </a:r>
                <a:r>
                  <a:rPr lang="ru-RU" sz="4000" dirty="0">
                    <a:solidFill>
                      <a:schemeClr val="bg1"/>
                    </a:solidFill>
                  </a:rPr>
                  <a:t>случайный шум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C121E4-540B-4E7E-A42C-4EF2E7EB6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928" y="1556792"/>
                <a:ext cx="5968716" cy="707886"/>
              </a:xfrm>
              <a:prstGeom prst="rect">
                <a:avLst/>
              </a:prstGeom>
              <a:blipFill>
                <a:blip r:embed="rId6"/>
                <a:stretch>
                  <a:fillRect t="-14530" b="-358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0731254-4583-4FAC-A452-79D4952BEE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6729" y="3712049"/>
            <a:ext cx="1463167" cy="1469263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0AC682A-EF0F-4171-A7AE-8FAE865D9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2906" y="5355497"/>
            <a:ext cx="1463167" cy="146926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4B80353-6432-4539-AB91-5EEE85A4F6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4152" y="3789040"/>
            <a:ext cx="1463167" cy="1469263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1C91532-A774-4047-A2CB-B91AE48CEF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4152" y="5357959"/>
            <a:ext cx="1463167" cy="1469263"/>
          </a:xfrm>
          <a:prstGeom prst="rect">
            <a:avLst/>
          </a:prstGeom>
        </p:spPr>
      </p:pic>
      <p:sp>
        <p:nvSpPr>
          <p:cNvPr id="21" name="Овал 20">
            <a:extLst>
              <a:ext uri="{FF2B5EF4-FFF2-40B4-BE49-F238E27FC236}">
                <a16:creationId xmlns:a16="http://schemas.microsoft.com/office/drawing/2014/main" id="{C9619C60-FFD7-48DB-93C6-5D03DD01E5A6}"/>
              </a:ext>
            </a:extLst>
          </p:cNvPr>
          <p:cNvSpPr/>
          <p:nvPr/>
        </p:nvSpPr>
        <p:spPr>
          <a:xfrm>
            <a:off x="8040145" y="4737891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6C0E0538-F9AC-4167-ACBF-DD97022AA2E1}"/>
              </a:ext>
            </a:extLst>
          </p:cNvPr>
          <p:cNvSpPr/>
          <p:nvPr/>
        </p:nvSpPr>
        <p:spPr>
          <a:xfrm>
            <a:off x="8458253" y="4751505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42527FC2-F1DB-4EB2-9606-77B66D8B50DF}"/>
              </a:ext>
            </a:extLst>
          </p:cNvPr>
          <p:cNvSpPr/>
          <p:nvPr/>
        </p:nvSpPr>
        <p:spPr>
          <a:xfrm>
            <a:off x="8243367" y="4259511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1B68C641-4770-4143-82BB-72F3C717EF33}"/>
              </a:ext>
            </a:extLst>
          </p:cNvPr>
          <p:cNvSpPr/>
          <p:nvPr/>
        </p:nvSpPr>
        <p:spPr>
          <a:xfrm>
            <a:off x="8207367" y="4476635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DAFC5FC5-0269-4D0F-A7C8-7A64EAF8247F}"/>
              </a:ext>
            </a:extLst>
          </p:cNvPr>
          <p:cNvSpPr/>
          <p:nvPr/>
        </p:nvSpPr>
        <p:spPr>
          <a:xfrm>
            <a:off x="8494253" y="457831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4328CBE4-10C6-498F-AAE9-5C914A178632}"/>
              </a:ext>
            </a:extLst>
          </p:cNvPr>
          <p:cNvSpPr/>
          <p:nvPr/>
        </p:nvSpPr>
        <p:spPr>
          <a:xfrm>
            <a:off x="7979888" y="4415238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B741C5C7-9059-414D-BD8C-E00938338EA9}"/>
              </a:ext>
            </a:extLst>
          </p:cNvPr>
          <p:cNvSpPr/>
          <p:nvPr/>
        </p:nvSpPr>
        <p:spPr>
          <a:xfrm>
            <a:off x="8421614" y="4255941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F6386580-1062-4EE9-8DF2-EDAF9AFC11CD}"/>
              </a:ext>
            </a:extLst>
          </p:cNvPr>
          <p:cNvSpPr/>
          <p:nvPr/>
        </p:nvSpPr>
        <p:spPr>
          <a:xfrm>
            <a:off x="7996268" y="460720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2F08A892-28B3-4815-9A7B-7886BE35DC0F}"/>
              </a:ext>
            </a:extLst>
          </p:cNvPr>
          <p:cNvSpPr/>
          <p:nvPr/>
        </p:nvSpPr>
        <p:spPr>
          <a:xfrm>
            <a:off x="8084001" y="4354438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CCD36DE0-605F-4C73-B8B9-E50827E66E63}"/>
              </a:ext>
            </a:extLst>
          </p:cNvPr>
          <p:cNvSpPr/>
          <p:nvPr/>
        </p:nvSpPr>
        <p:spPr>
          <a:xfrm>
            <a:off x="7816244" y="4372438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1E69BF22-E7E7-4261-B4EB-4E4D189BAB48}"/>
              </a:ext>
            </a:extLst>
          </p:cNvPr>
          <p:cNvSpPr/>
          <p:nvPr/>
        </p:nvSpPr>
        <p:spPr>
          <a:xfrm>
            <a:off x="8171367" y="4838901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AD6EB2DA-3C5A-481C-9FD4-BBD27D964332}"/>
              </a:ext>
            </a:extLst>
          </p:cNvPr>
          <p:cNvSpPr/>
          <p:nvPr/>
        </p:nvSpPr>
        <p:spPr>
          <a:xfrm>
            <a:off x="7997481" y="4095657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102C4A2E-CD5B-48A8-9EAA-8C3F25231DAB}"/>
              </a:ext>
            </a:extLst>
          </p:cNvPr>
          <p:cNvSpPr/>
          <p:nvPr/>
        </p:nvSpPr>
        <p:spPr>
          <a:xfrm>
            <a:off x="4367090" y="431169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3511B9C6-699D-47AC-843C-1A4F9930B97E}"/>
              </a:ext>
            </a:extLst>
          </p:cNvPr>
          <p:cNvSpPr/>
          <p:nvPr/>
        </p:nvSpPr>
        <p:spPr>
          <a:xfrm>
            <a:off x="4403090" y="438685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B5425AED-45AF-4F2D-9A04-23DDAAA3F99D}"/>
              </a:ext>
            </a:extLst>
          </p:cNvPr>
          <p:cNvSpPr/>
          <p:nvPr/>
        </p:nvSpPr>
        <p:spPr>
          <a:xfrm>
            <a:off x="4451138" y="435827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CF41F4D4-779D-41A2-A167-9FB7B5836AC2}"/>
              </a:ext>
            </a:extLst>
          </p:cNvPr>
          <p:cNvSpPr/>
          <p:nvPr/>
        </p:nvSpPr>
        <p:spPr>
          <a:xfrm>
            <a:off x="4390466" y="437627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55FF0F24-C11A-49F9-9E78-6AD9011B8BF8}"/>
              </a:ext>
            </a:extLst>
          </p:cNvPr>
          <p:cNvSpPr/>
          <p:nvPr/>
        </p:nvSpPr>
        <p:spPr>
          <a:xfrm>
            <a:off x="4385090" y="448667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181581DA-E63D-4E5B-A35F-BDB522D0F9F1}"/>
              </a:ext>
            </a:extLst>
          </p:cNvPr>
          <p:cNvSpPr/>
          <p:nvPr/>
        </p:nvSpPr>
        <p:spPr>
          <a:xfrm>
            <a:off x="4495482" y="4431751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3C6D0202-DB71-4BE7-A3B1-22F503373361}"/>
              </a:ext>
            </a:extLst>
          </p:cNvPr>
          <p:cNvSpPr/>
          <p:nvPr/>
        </p:nvSpPr>
        <p:spPr>
          <a:xfrm>
            <a:off x="4293794" y="444085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00D900D3-2804-4EE9-9D78-C2EF5E340175}"/>
              </a:ext>
            </a:extLst>
          </p:cNvPr>
          <p:cNvSpPr/>
          <p:nvPr/>
        </p:nvSpPr>
        <p:spPr>
          <a:xfrm>
            <a:off x="4457382" y="450595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394C17C0-BDBC-403E-A30C-00348EB50BAC}"/>
              </a:ext>
            </a:extLst>
          </p:cNvPr>
          <p:cNvSpPr/>
          <p:nvPr/>
        </p:nvSpPr>
        <p:spPr>
          <a:xfrm>
            <a:off x="4451138" y="440865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643B8D23-71AA-4B7F-81FE-0CF6CFA17485}"/>
              </a:ext>
            </a:extLst>
          </p:cNvPr>
          <p:cNvSpPr/>
          <p:nvPr/>
        </p:nvSpPr>
        <p:spPr>
          <a:xfrm>
            <a:off x="4293794" y="435827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F8BD2F1B-358C-4346-8885-8D08E8286AA2}"/>
              </a:ext>
            </a:extLst>
          </p:cNvPr>
          <p:cNvSpPr/>
          <p:nvPr/>
        </p:nvSpPr>
        <p:spPr>
          <a:xfrm>
            <a:off x="4354466" y="445475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C8B853A3-059A-4632-82BC-DC13A87127B3}"/>
              </a:ext>
            </a:extLst>
          </p:cNvPr>
          <p:cNvSpPr/>
          <p:nvPr/>
        </p:nvSpPr>
        <p:spPr>
          <a:xfrm>
            <a:off x="4329794" y="437627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3AFCCFD4-908D-4992-A432-5A7633C86615}"/>
              </a:ext>
            </a:extLst>
          </p:cNvPr>
          <p:cNvSpPr/>
          <p:nvPr/>
        </p:nvSpPr>
        <p:spPr>
          <a:xfrm>
            <a:off x="4172730" y="567984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E8AD2829-A984-412E-BF18-BD5645C2F069}"/>
              </a:ext>
            </a:extLst>
          </p:cNvPr>
          <p:cNvSpPr/>
          <p:nvPr/>
        </p:nvSpPr>
        <p:spPr>
          <a:xfrm>
            <a:off x="4208730" y="575500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A6E294EF-90F0-442D-AAF8-8F5F9480ADBD}"/>
              </a:ext>
            </a:extLst>
          </p:cNvPr>
          <p:cNvSpPr/>
          <p:nvPr/>
        </p:nvSpPr>
        <p:spPr>
          <a:xfrm>
            <a:off x="4256778" y="572642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F5B5084C-0957-4770-B739-BC30E61361BB}"/>
              </a:ext>
            </a:extLst>
          </p:cNvPr>
          <p:cNvSpPr/>
          <p:nvPr/>
        </p:nvSpPr>
        <p:spPr>
          <a:xfrm>
            <a:off x="4196106" y="574442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0953EABD-F98C-40DA-8D3D-C4AAEC303005}"/>
              </a:ext>
            </a:extLst>
          </p:cNvPr>
          <p:cNvSpPr/>
          <p:nvPr/>
        </p:nvSpPr>
        <p:spPr>
          <a:xfrm>
            <a:off x="4190730" y="5854828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0764C4C5-DA6D-4474-90FE-BA84139B7C0D}"/>
              </a:ext>
            </a:extLst>
          </p:cNvPr>
          <p:cNvSpPr/>
          <p:nvPr/>
        </p:nvSpPr>
        <p:spPr>
          <a:xfrm>
            <a:off x="4301122" y="579990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4D2BF117-4CFD-405B-8795-FB8D47445547}"/>
              </a:ext>
            </a:extLst>
          </p:cNvPr>
          <p:cNvSpPr/>
          <p:nvPr/>
        </p:nvSpPr>
        <p:spPr>
          <a:xfrm>
            <a:off x="4099434" y="580900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07F0EBD2-E6EE-4135-9F8E-F4D59D6260F3}"/>
              </a:ext>
            </a:extLst>
          </p:cNvPr>
          <p:cNvSpPr/>
          <p:nvPr/>
        </p:nvSpPr>
        <p:spPr>
          <a:xfrm>
            <a:off x="4263022" y="5874105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B29BEDA9-12FF-4139-8DC9-F38E239949B4}"/>
              </a:ext>
            </a:extLst>
          </p:cNvPr>
          <p:cNvSpPr/>
          <p:nvPr/>
        </p:nvSpPr>
        <p:spPr>
          <a:xfrm>
            <a:off x="4256778" y="5776802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DE5FF701-3B61-4E30-8AA5-CC86F4BC543B}"/>
              </a:ext>
            </a:extLst>
          </p:cNvPr>
          <p:cNvSpPr/>
          <p:nvPr/>
        </p:nvSpPr>
        <p:spPr>
          <a:xfrm>
            <a:off x="4099434" y="572642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84143460-152B-4DF7-83D4-2E7DF6B4B154}"/>
              </a:ext>
            </a:extLst>
          </p:cNvPr>
          <p:cNvSpPr/>
          <p:nvPr/>
        </p:nvSpPr>
        <p:spPr>
          <a:xfrm>
            <a:off x="4160106" y="5822902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A64AABB6-5AD3-450A-8F4B-B9C1DA751ED9}"/>
              </a:ext>
            </a:extLst>
          </p:cNvPr>
          <p:cNvSpPr/>
          <p:nvPr/>
        </p:nvSpPr>
        <p:spPr>
          <a:xfrm>
            <a:off x="4135434" y="574442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07EF9F2E-E165-40B5-9C1C-59E0223FC2BE}"/>
              </a:ext>
            </a:extLst>
          </p:cNvPr>
          <p:cNvSpPr/>
          <p:nvPr/>
        </p:nvSpPr>
        <p:spPr>
          <a:xfrm>
            <a:off x="8255993" y="603061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2147255F-0D5A-407B-A587-86EAB065EB96}"/>
              </a:ext>
            </a:extLst>
          </p:cNvPr>
          <p:cNvSpPr/>
          <p:nvPr/>
        </p:nvSpPr>
        <p:spPr>
          <a:xfrm>
            <a:off x="8674101" y="6044227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FF62A95E-6C65-4012-9F36-0F1E761A0BD5}"/>
              </a:ext>
            </a:extLst>
          </p:cNvPr>
          <p:cNvSpPr/>
          <p:nvPr/>
        </p:nvSpPr>
        <p:spPr>
          <a:xfrm>
            <a:off x="8459215" y="555223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9438F18E-4344-496B-9A54-10A9170CAD5F}"/>
              </a:ext>
            </a:extLst>
          </p:cNvPr>
          <p:cNvSpPr/>
          <p:nvPr/>
        </p:nvSpPr>
        <p:spPr>
          <a:xfrm>
            <a:off x="8423215" y="5769357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8A2EAE98-7EEA-4B75-998D-7CEF9639292C}"/>
              </a:ext>
            </a:extLst>
          </p:cNvPr>
          <p:cNvSpPr/>
          <p:nvPr/>
        </p:nvSpPr>
        <p:spPr>
          <a:xfrm>
            <a:off x="8710101" y="5871038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23D11637-133C-49C6-982E-A48303CFF648}"/>
              </a:ext>
            </a:extLst>
          </p:cNvPr>
          <p:cNvSpPr/>
          <p:nvPr/>
        </p:nvSpPr>
        <p:spPr>
          <a:xfrm>
            <a:off x="8195736" y="570796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id="{35452550-C91B-4757-A860-173A5A2F144B}"/>
              </a:ext>
            </a:extLst>
          </p:cNvPr>
          <p:cNvSpPr/>
          <p:nvPr/>
        </p:nvSpPr>
        <p:spPr>
          <a:xfrm>
            <a:off x="8637462" y="554866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E35C3964-423B-4273-98EC-A587E8148D8D}"/>
              </a:ext>
            </a:extLst>
          </p:cNvPr>
          <p:cNvSpPr/>
          <p:nvPr/>
        </p:nvSpPr>
        <p:spPr>
          <a:xfrm>
            <a:off x="8212116" y="5899922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Овал 64">
            <a:extLst>
              <a:ext uri="{FF2B5EF4-FFF2-40B4-BE49-F238E27FC236}">
                <a16:creationId xmlns:a16="http://schemas.microsoft.com/office/drawing/2014/main" id="{ED39370F-2AC6-4FF4-B011-C9C24B4DBCF4}"/>
              </a:ext>
            </a:extLst>
          </p:cNvPr>
          <p:cNvSpPr/>
          <p:nvPr/>
        </p:nvSpPr>
        <p:spPr>
          <a:xfrm>
            <a:off x="8299849" y="564716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Овал 65">
            <a:extLst>
              <a:ext uri="{FF2B5EF4-FFF2-40B4-BE49-F238E27FC236}">
                <a16:creationId xmlns:a16="http://schemas.microsoft.com/office/drawing/2014/main" id="{141DF648-565F-4E84-83D6-8812D5271171}"/>
              </a:ext>
            </a:extLst>
          </p:cNvPr>
          <p:cNvSpPr/>
          <p:nvPr/>
        </p:nvSpPr>
        <p:spPr>
          <a:xfrm>
            <a:off x="8032092" y="566516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Овал 66">
            <a:extLst>
              <a:ext uri="{FF2B5EF4-FFF2-40B4-BE49-F238E27FC236}">
                <a16:creationId xmlns:a16="http://schemas.microsoft.com/office/drawing/2014/main" id="{C269D445-DD7C-4D48-BAFE-4BC479CEDABC}"/>
              </a:ext>
            </a:extLst>
          </p:cNvPr>
          <p:cNvSpPr/>
          <p:nvPr/>
        </p:nvSpPr>
        <p:spPr>
          <a:xfrm>
            <a:off x="8387215" y="613162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Овал 67">
            <a:extLst>
              <a:ext uri="{FF2B5EF4-FFF2-40B4-BE49-F238E27FC236}">
                <a16:creationId xmlns:a16="http://schemas.microsoft.com/office/drawing/2014/main" id="{3B35813F-98BD-4CB7-A2F7-57C8E2D3941E}"/>
              </a:ext>
            </a:extLst>
          </p:cNvPr>
          <p:cNvSpPr/>
          <p:nvPr/>
        </p:nvSpPr>
        <p:spPr>
          <a:xfrm>
            <a:off x="8213329" y="5388379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FBA67C7-90A2-4DA0-A941-8678FE7B49C8}"/>
              </a:ext>
            </a:extLst>
          </p:cNvPr>
          <p:cNvSpPr txBox="1"/>
          <p:nvPr/>
        </p:nvSpPr>
        <p:spPr>
          <a:xfrm>
            <a:off x="767408" y="4005064"/>
            <a:ext cx="23725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Низкое Смещение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768C00E-777D-49E8-AFC7-C983F6CC73F3}"/>
              </a:ext>
            </a:extLst>
          </p:cNvPr>
          <p:cNvSpPr txBox="1"/>
          <p:nvPr/>
        </p:nvSpPr>
        <p:spPr>
          <a:xfrm>
            <a:off x="839416" y="5589240"/>
            <a:ext cx="282268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Высокое Смещение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8A13F1F-6782-4875-B394-52AF51250812}"/>
              </a:ext>
            </a:extLst>
          </p:cNvPr>
          <p:cNvSpPr txBox="1"/>
          <p:nvPr/>
        </p:nvSpPr>
        <p:spPr>
          <a:xfrm>
            <a:off x="2639616" y="3140968"/>
            <a:ext cx="40324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Низкая Дисперсия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EDFD081-F962-4441-BCB0-D7570892DC73}"/>
              </a:ext>
            </a:extLst>
          </p:cNvPr>
          <p:cNvSpPr txBox="1"/>
          <p:nvPr/>
        </p:nvSpPr>
        <p:spPr>
          <a:xfrm>
            <a:off x="6456040" y="3212976"/>
            <a:ext cx="52133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Высокая Дисперсия</a:t>
            </a:r>
          </a:p>
        </p:txBody>
      </p:sp>
      <p:sp>
        <p:nvSpPr>
          <p:cNvPr id="73" name="Заголовок 1">
            <a:extLst>
              <a:ext uri="{FF2B5EF4-FFF2-40B4-BE49-F238E27FC236}">
                <a16:creationId xmlns:a16="http://schemas.microsoft.com/office/drawing/2014/main" id="{A3AF66E5-9437-4EBD-A30E-2B5FEA0797F7}"/>
              </a:ext>
            </a:extLst>
          </p:cNvPr>
          <p:cNvSpPr txBox="1">
            <a:spLocks/>
          </p:cNvSpPr>
          <p:nvPr/>
        </p:nvSpPr>
        <p:spPr>
          <a:xfrm>
            <a:off x="-96688" y="873070"/>
            <a:ext cx="12288688" cy="8277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Компромисс Между Смещением и Дисперсией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11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6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/>
      <p:bldP spid="70" grpId="0"/>
      <p:bldP spid="71" grpId="0"/>
      <p:bldP spid="7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9838" y="981165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135560" y="176904"/>
            <a:ext cx="8188842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551384" y="1880237"/>
            <a:ext cx="763284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-apple-system"/>
              </a:rPr>
              <a:t>Что такое машинное обучение (МО)</a:t>
            </a:r>
          </a:p>
          <a:p>
            <a:endParaRPr lang="ru-RU" sz="3200" dirty="0">
              <a:solidFill>
                <a:schemeClr val="tx1">
                  <a:lumMod val="65000"/>
                  <a:lumOff val="35000"/>
                </a:schemeClr>
              </a:solidFill>
              <a:latin typeface="-apple-system"/>
            </a:endParaRPr>
          </a:p>
          <a:p>
            <a:r>
              <a:rPr lang="ru-R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-apple-system"/>
              </a:rPr>
              <a:t>История МО</a:t>
            </a:r>
          </a:p>
          <a:p>
            <a:endParaRPr lang="ru-RU" sz="3200" dirty="0">
              <a:solidFill>
                <a:schemeClr val="tx1">
                  <a:lumMod val="65000"/>
                  <a:lumOff val="35000"/>
                </a:schemeClr>
              </a:solidFill>
              <a:latin typeface="-apple-system"/>
            </a:endParaRPr>
          </a:p>
          <a:p>
            <a:r>
              <a:rPr lang="ru-R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-apple-system"/>
              </a:rPr>
              <a:t>Основные термины в МО</a:t>
            </a:r>
          </a:p>
          <a:p>
            <a:endParaRPr lang="ru-RU" sz="3200" dirty="0">
              <a:solidFill>
                <a:schemeClr val="bg1"/>
              </a:solidFill>
              <a:latin typeface="-apple-system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Классификация задач МО</a:t>
            </a:r>
            <a:endParaRPr lang="en-US" sz="24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4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 задач МО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42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096" y="1700808"/>
            <a:ext cx="4329973" cy="494116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432" y="2060848"/>
            <a:ext cx="5741083" cy="404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50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 задач МО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43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7591" y="2002709"/>
            <a:ext cx="6245621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учителем 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Supervised learning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без учителя 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Unsupervised learning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подкреплением 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Reinforcement learning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69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44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531F4C74-0F14-4B02-B2D0-F8358FE36675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ADDFF50-A86C-4795-ABEC-5532B77F5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707BACD7-95D8-4710-838E-147B0480CADB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151EBB0-4B5B-4D32-B534-05EBE23CC96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6E7DEBC1-EA3A-413B-B7CB-C9192CF10F71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учителем 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9E9C18-3AE5-4073-BFCE-F943D921A96E}"/>
              </a:ext>
            </a:extLst>
          </p:cNvPr>
          <p:cNvSpPr txBox="1"/>
          <p:nvPr/>
        </p:nvSpPr>
        <p:spPr>
          <a:xfrm>
            <a:off x="263352" y="1844824"/>
            <a:ext cx="1132553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Есть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обучающий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набор данных (тренировочная выборка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каждого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экземпляра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из набора данных есть</a:t>
            </a: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входные данные/признаки</a:t>
            </a: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ожидаемый ответ</a:t>
            </a: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Задача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Найти "алгоритм"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15131FE-6C26-4C60-BB84-06AD28F47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848" y="3789040"/>
            <a:ext cx="7296791" cy="209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68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45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Нижний колонтитул 6">
            <a:extLst>
              <a:ext uri="{FF2B5EF4-FFF2-40B4-BE49-F238E27FC236}">
                <a16:creationId xmlns:a16="http://schemas.microsoft.com/office/drawing/2014/main" id="{ACD51F2C-3EE1-4037-8735-64BD0786A62D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EF1088D5-61B2-4E6E-A602-0AC5590C5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3EB18D2B-AA4D-4011-8C9B-2461D784D83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924CA707-D3F1-44DF-B9FC-245DD7691C68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01C84A82-3211-4EB3-B8C6-6316A219FE4C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учителем 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6DF284-206E-4A75-A657-56600DCE657C}"/>
                  </a:ext>
                </a:extLst>
              </p:cNvPr>
              <p:cNvSpPr txBox="1"/>
              <p:nvPr/>
            </p:nvSpPr>
            <p:spPr>
              <a:xfrm>
                <a:off x="623392" y="2132856"/>
                <a:ext cx="5570756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множество возможных ответов конечно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задачи классификации 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и распознавания образов;</a:t>
                </a:r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𝕐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1,…,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𝐾</m:t>
                        </m:r>
                      </m:e>
                    </m:d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 </m:t>
                    </m:r>
                  </m:oMath>
                </a14:m>
                <a:endParaRPr lang="ru-RU" sz="2000" i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𝕐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−1, +1</m:t>
                          </m:r>
                        </m:e>
                      </m:d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  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или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𝕐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∈</m:t>
                      </m:r>
                      <m:r>
                        <a:rPr lang="en-US" sz="2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{0,1}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6DF284-206E-4A75-A657-56600DCE6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2132856"/>
                <a:ext cx="5570756" cy="1631216"/>
              </a:xfrm>
              <a:prstGeom prst="rect">
                <a:avLst/>
              </a:prstGeom>
              <a:blipFill>
                <a:blip r:embed="rId4"/>
                <a:stretch>
                  <a:fillRect l="-1094" t="-2247" b="-37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A1566BB-DD41-404F-AB4A-7F9ECA1CC4C3}"/>
                  </a:ext>
                </a:extLst>
              </p:cNvPr>
              <p:cNvSpPr txBox="1"/>
              <p:nvPr/>
            </p:nvSpPr>
            <p:spPr>
              <a:xfrm>
                <a:off x="479376" y="4005064"/>
                <a:ext cx="6034024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множество возможных ответов бесконечно</a:t>
                </a:r>
              </a:p>
              <a:p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	задачи регрессии </a:t>
                </a:r>
              </a:p>
              <a:p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	и аппроксимации ;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𝕐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∈ 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ℝ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A1566BB-DD41-404F-AB4A-7F9ECA1CC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4005064"/>
                <a:ext cx="6034024" cy="1323439"/>
              </a:xfrm>
              <a:prstGeom prst="rect">
                <a:avLst/>
              </a:prstGeom>
              <a:blipFill>
                <a:blip r:embed="rId5"/>
                <a:stretch>
                  <a:fillRect t="-2765" r="-2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00ED118E-E6D4-4A32-BD50-3EF8D8056643}"/>
              </a:ext>
            </a:extLst>
          </p:cNvPr>
          <p:cNvSpPr txBox="1"/>
          <p:nvPr/>
        </p:nvSpPr>
        <p:spPr>
          <a:xfrm>
            <a:off x="623392" y="5877272"/>
            <a:ext cx="59522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ответы характеризуют будущие поведение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задачи прогнозирования</a:t>
            </a: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80D929D2-D35D-4700-A357-C9A18C92DE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4488" y="1759685"/>
            <a:ext cx="3383790" cy="1788788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2A994B88-6BB4-49D9-9510-A558EE99E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8328" y="1484784"/>
            <a:ext cx="2168587" cy="2264185"/>
          </a:xfrm>
          <a:prstGeom prst="rect">
            <a:avLst/>
          </a:prstGeom>
        </p:spPr>
      </p:pic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720C14D8-C7CE-47D3-802A-083FFEAD94A4}"/>
              </a:ext>
            </a:extLst>
          </p:cNvPr>
          <p:cNvCxnSpPr>
            <a:cxnSpLocks/>
          </p:cNvCxnSpPr>
          <p:nvPr/>
        </p:nvCxnSpPr>
        <p:spPr>
          <a:xfrm flipV="1">
            <a:off x="8616280" y="4221088"/>
            <a:ext cx="0" cy="187220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2FBA99EB-9282-4473-A522-CB43B82ED917}"/>
              </a:ext>
            </a:extLst>
          </p:cNvPr>
          <p:cNvCxnSpPr>
            <a:cxnSpLocks/>
          </p:cNvCxnSpPr>
          <p:nvPr/>
        </p:nvCxnSpPr>
        <p:spPr>
          <a:xfrm>
            <a:off x="8256240" y="5805264"/>
            <a:ext cx="324036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2D635813-44DB-4D99-B4E9-1F6A88338D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4312" y="4509120"/>
            <a:ext cx="2952328" cy="126717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9431695F-F9ED-4025-B5AA-7758522AC7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76320" y="4509120"/>
            <a:ext cx="2885021" cy="1243289"/>
          </a:xfrm>
          <a:prstGeom prst="rect">
            <a:avLst/>
          </a:prstGeom>
        </p:spPr>
      </p:pic>
      <p:sp>
        <p:nvSpPr>
          <p:cNvPr id="39" name="Заголовок 1">
            <a:extLst>
              <a:ext uri="{FF2B5EF4-FFF2-40B4-BE49-F238E27FC236}">
                <a16:creationId xmlns:a16="http://schemas.microsoft.com/office/drawing/2014/main" id="{F929DB18-D9A5-49BA-95F0-3A387C320D72}"/>
              </a:ext>
            </a:extLst>
          </p:cNvPr>
          <p:cNvSpPr txBox="1">
            <a:spLocks/>
          </p:cNvSpPr>
          <p:nvPr/>
        </p:nvSpPr>
        <p:spPr>
          <a:xfrm>
            <a:off x="9048328" y="5733256"/>
            <a:ext cx="187220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Площадь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</a:t>
            </a:r>
            <a:r>
              <a:rPr lang="en-US" sz="2000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ru-RU" sz="2000" baseline="30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" name="Заголовок 1">
            <a:extLst>
              <a:ext uri="{FF2B5EF4-FFF2-40B4-BE49-F238E27FC236}">
                <a16:creationId xmlns:a16="http://schemas.microsoft.com/office/drawing/2014/main" id="{152081ED-618B-4BE6-8DF8-649DB9A56F4B}"/>
              </a:ext>
            </a:extLst>
          </p:cNvPr>
          <p:cNvSpPr txBox="1">
            <a:spLocks/>
          </p:cNvSpPr>
          <p:nvPr/>
        </p:nvSpPr>
        <p:spPr>
          <a:xfrm rot="16200000">
            <a:off x="7373967" y="4599307"/>
            <a:ext cx="187220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Цена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$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B1410C1C-352A-4C2D-BCF3-16DF6AE1010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9258" r="720"/>
          <a:stretch/>
        </p:blipFill>
        <p:spPr>
          <a:xfrm>
            <a:off x="6983419" y="1642964"/>
            <a:ext cx="678978" cy="1944216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C66587CD-85AB-4820-8E87-1A0689E2091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0408" r="10432"/>
          <a:stretch/>
        </p:blipFill>
        <p:spPr>
          <a:xfrm>
            <a:off x="7176120" y="4005064"/>
            <a:ext cx="620591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2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5" grpId="0"/>
      <p:bldP spid="32" grpId="0"/>
      <p:bldP spid="39" grpId="0"/>
      <p:bldP spid="4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без учителя 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58703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46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7E8059EB-5610-4C43-A58A-3D905B1C049E}"/>
              </a:ext>
            </a:extLst>
          </p:cNvPr>
          <p:cNvSpPr txBox="1">
            <a:spLocks/>
          </p:cNvSpPr>
          <p:nvPr/>
        </p:nvSpPr>
        <p:spPr>
          <a:xfrm>
            <a:off x="2567608" y="176904"/>
            <a:ext cx="7756794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D80A9BE-47A6-4F8A-9975-93286DA8F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DD2A29B-95FC-4A13-9B7C-FA27C953F712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C676C38-48DA-417F-853D-DD8B6E4EFE1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06E225-CDF2-4CC7-BE3C-C99D081317B8}"/>
              </a:ext>
            </a:extLst>
          </p:cNvPr>
          <p:cNvSpPr txBox="1"/>
          <p:nvPr/>
        </p:nvSpPr>
        <p:spPr>
          <a:xfrm>
            <a:off x="839416" y="1484784"/>
            <a:ext cx="1024190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IBM Plex Mono" panose="020B0509050203000203" pitchFamily="49" charset="-52"/>
              </a:rPr>
              <a:t>Есть </a:t>
            </a:r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</a:rPr>
              <a:t>данные</a:t>
            </a:r>
          </a:p>
          <a:p>
            <a:endParaRPr lang="en-US" sz="3200" dirty="0">
              <a:solidFill>
                <a:schemeClr val="bg1"/>
              </a:solidFill>
              <a:latin typeface="IBM Plex Mono" panose="020B0509050203000203" pitchFamily="49" charset="-52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</a:rPr>
              <a:t>Задача</a:t>
            </a:r>
          </a:p>
          <a:p>
            <a:r>
              <a:rPr lang="ru-RU" sz="3200" dirty="0">
                <a:solidFill>
                  <a:schemeClr val="bg1"/>
                </a:solidFill>
                <a:latin typeface="IBM Plex Mono" panose="020B0509050203000203" pitchFamily="49" charset="-52"/>
              </a:rPr>
              <a:t>	 Что-то понять (найти закономерности)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EA8ACDA-BA6B-481B-BAE8-5CA5B418E0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8" t="446" r="20230" b="-446"/>
          <a:stretch/>
        </p:blipFill>
        <p:spPr>
          <a:xfrm>
            <a:off x="1991544" y="3573016"/>
            <a:ext cx="8458200" cy="306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4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без учителя 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08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47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Нижний колонтитул 6">
            <a:extLst>
              <a:ext uri="{FF2B5EF4-FFF2-40B4-BE49-F238E27FC236}">
                <a16:creationId xmlns:a16="http://schemas.microsoft.com/office/drawing/2014/main" id="{24B98421-19D5-46F5-9036-826F6519C84A}"/>
              </a:ext>
            </a:extLst>
          </p:cNvPr>
          <p:cNvSpPr txBox="1">
            <a:spLocks/>
          </p:cNvSpPr>
          <p:nvPr/>
        </p:nvSpPr>
        <p:spPr>
          <a:xfrm>
            <a:off x="2279576" y="176904"/>
            <a:ext cx="804482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69AA16A3-4F8F-40FF-BFB5-64AAC317D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BE00ACE4-1B2F-4601-A39D-57D41F28E972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4DD148F-545B-47B2-BFCF-69F57CF6C37F}"/>
              </a:ext>
            </a:extLst>
          </p:cNvPr>
          <p:cNvSpPr/>
          <p:nvPr/>
        </p:nvSpPr>
        <p:spPr>
          <a:xfrm>
            <a:off x="1055440" y="1624419"/>
            <a:ext cx="2592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Типы задач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67520DA-ACFC-4338-B1C6-FDE2C3DAD2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556"/>
          <a:stretch/>
        </p:blipFill>
        <p:spPr>
          <a:xfrm>
            <a:off x="263352" y="4221088"/>
            <a:ext cx="7866710" cy="1973785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F6ED3BD-0AB9-4C81-98A1-8BB6044307E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9246E6-B4DA-4985-95FC-EE8CDD2CFB42}"/>
              </a:ext>
            </a:extLst>
          </p:cNvPr>
          <p:cNvSpPr txBox="1"/>
          <p:nvPr/>
        </p:nvSpPr>
        <p:spPr>
          <a:xfrm>
            <a:off x="1055440" y="2157014"/>
            <a:ext cx="4238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	Кластеризация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74D1194-65C8-454F-88E9-DAC8E8815231}"/>
              </a:ext>
            </a:extLst>
          </p:cNvPr>
          <p:cNvSpPr txBox="1"/>
          <p:nvPr/>
        </p:nvSpPr>
        <p:spPr>
          <a:xfrm>
            <a:off x="1926832" y="2865673"/>
            <a:ext cx="5309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Снижение размерности</a:t>
            </a: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C82EB1FF-0851-47B4-BC61-2A46A14F38AB}"/>
              </a:ext>
            </a:extLst>
          </p:cNvPr>
          <p:cNvSpPr/>
          <p:nvPr/>
        </p:nvSpPr>
        <p:spPr>
          <a:xfrm>
            <a:off x="1055440" y="1624419"/>
            <a:ext cx="2592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Типы задач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F38B2C2-AAAF-44FE-981B-FEE8EC52B8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66754" y="980728"/>
            <a:ext cx="3871655" cy="2808312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2C1D3BC9-3255-46DD-BD1C-16E4B2A00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264" y="4221088"/>
            <a:ext cx="3171628" cy="197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9F38B2C2-AAAF-44FE-981B-FEE8EC52B8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4232" y="980728"/>
            <a:ext cx="3871655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5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1" grpId="0"/>
      <p:bldP spid="4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подкреплением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08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48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780FC149-AA3C-428C-B685-443BCCA047E1}"/>
              </a:ext>
            </a:extLst>
          </p:cNvPr>
          <p:cNvSpPr txBox="1">
            <a:spLocks/>
          </p:cNvSpPr>
          <p:nvPr/>
        </p:nvSpPr>
        <p:spPr>
          <a:xfrm>
            <a:off x="2495600" y="176904"/>
            <a:ext cx="7828802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806AD6C-48D1-47BD-B522-A8A3A8044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16E1E51-920B-4B51-9419-60294FCF8820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2DA6618-EBB5-4412-9105-07EF2E19206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Картинки по запросу &quot;Reinforcement learning gif&quot;">
            <a:extLst>
              <a:ext uri="{FF2B5EF4-FFF2-40B4-BE49-F238E27FC236}">
                <a16:creationId xmlns:a16="http://schemas.microsoft.com/office/drawing/2014/main" id="{783330EC-3635-48A9-8E41-E1E78173F5F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816" y="1628800"/>
            <a:ext cx="6576401" cy="370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8B7F69-3BA1-47D8-BEAE-D5A6A036B949}"/>
              </a:ext>
            </a:extLst>
          </p:cNvPr>
          <p:cNvSpPr txBox="1"/>
          <p:nvPr/>
        </p:nvSpPr>
        <p:spPr>
          <a:xfrm>
            <a:off x="263352" y="1916832"/>
            <a:ext cx="10435870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Есть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система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Есть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среда</a:t>
            </a:r>
          </a:p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Задача </a:t>
            </a: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Эффективно взаимодействовать со средой </a:t>
            </a:r>
          </a:p>
        </p:txBody>
      </p:sp>
    </p:spTree>
    <p:extLst>
      <p:ext uri="{BB962C8B-B14F-4D97-AF65-F5344CB8AC3E}">
        <p14:creationId xmlns:p14="http://schemas.microsoft.com/office/powerpoint/2010/main" val="316514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4423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49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1DA8ECAD-13AA-4C0A-83B7-7AD10CBAD301}"/>
              </a:ext>
            </a:extLst>
          </p:cNvPr>
          <p:cNvSpPr txBox="1">
            <a:spLocks/>
          </p:cNvSpPr>
          <p:nvPr/>
        </p:nvSpPr>
        <p:spPr>
          <a:xfrm>
            <a:off x="2567608" y="176904"/>
            <a:ext cx="7756794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943860F-10D3-4C71-8D33-6CB0CF86A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1B247BA6-29D0-4897-A116-CD33826EC559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E35D92C-DF9C-4F8C-BDBA-700ED25B4A7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1967161" y="71114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подкреплением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7B25B9-C4BE-4070-A746-1CEAC9054460}"/>
              </a:ext>
            </a:extLst>
          </p:cNvPr>
          <p:cNvSpPr txBox="1"/>
          <p:nvPr/>
        </p:nvSpPr>
        <p:spPr>
          <a:xfrm>
            <a:off x="731217" y="5114477"/>
            <a:ext cx="56695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Давайте просто эффективно проверим все возможности, которые сделал бы человек.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</a:rPr>
              <a:t>StockFish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16" name="Picture 2" descr="High Quality Buff Doge vs. Cheems Blank Meme Template">
            <a:extLst>
              <a:ext uri="{FF2B5EF4-FFF2-40B4-BE49-F238E27FC236}">
                <a16:creationId xmlns:a16="http://schemas.microsoft.com/office/drawing/2014/main" id="{DA7F5A50-EC5C-4690-A586-2C7467720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65301" y="1517851"/>
            <a:ext cx="7200800" cy="353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B43F56F-5EEE-4555-8AD5-75F11E46AF4A}"/>
              </a:ext>
            </a:extLst>
          </p:cNvPr>
          <p:cNvSpPr txBox="1"/>
          <p:nvPr/>
        </p:nvSpPr>
        <p:spPr>
          <a:xfrm>
            <a:off x="6598145" y="5130151"/>
            <a:ext cx="43651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Давай сыграем в игру по МОИМ правилам</a:t>
            </a:r>
          </a:p>
          <a:p>
            <a:pPr algn="ctr"/>
            <a:r>
              <a:rPr lang="en-US" sz="3200" dirty="0" err="1">
                <a:solidFill>
                  <a:schemeClr val="bg1"/>
                </a:solidFill>
              </a:rPr>
              <a:t>AlphaZero</a:t>
            </a:r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61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9376" y="986049"/>
            <a:ext cx="9636129" cy="827739"/>
          </a:xfrm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Капитализм, Счастье, …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FACDA05A-EAE5-4529-9165-9694060B16D0}"/>
              </a:ext>
            </a:extLst>
          </p:cNvPr>
          <p:cNvSpPr txBox="1">
            <a:spLocks/>
          </p:cNvSpPr>
          <p:nvPr/>
        </p:nvSpPr>
        <p:spPr>
          <a:xfrm>
            <a:off x="2194625" y="176904"/>
            <a:ext cx="8129777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792EE19-9D22-4BE2-9722-3868D3FFE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34C1DF4-CD18-40C9-9612-D2DBAF014F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3" name="Picture 4">
            <a:extLst>
              <a:ext uri="{FF2B5EF4-FFF2-40B4-BE49-F238E27FC236}">
                <a16:creationId xmlns:a16="http://schemas.microsoft.com/office/drawing/2014/main" id="{9F143A3D-CC9B-4627-8941-BDDFEB557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1813788"/>
            <a:ext cx="2890813" cy="483107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5CB90F0-E4F7-4384-9B80-6510D0841A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766" y="2006099"/>
            <a:ext cx="5212957" cy="44690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A0FED2D-6C4F-41B5-AA83-C9EFED3C3FB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23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подкреплением</a:t>
            </a:r>
            <a:endParaRPr lang="tr-T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4423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50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71864" y="1484784"/>
            <a:ext cx="146546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OpenAI</a:t>
            </a:r>
            <a:endParaRPr lang="ru-RU" sz="3200" b="1" dirty="0">
              <a:solidFill>
                <a:schemeClr val="bg1"/>
              </a:solidFill>
            </a:endParaRPr>
          </a:p>
          <a:p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Картинки по запросу &quot;open ai dota 2 gif&quot;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4221088"/>
            <a:ext cx="4849301" cy="234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Картинки по запросу &quot;open ai dota 2 gif&quot;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1700808"/>
            <a:ext cx="4177616" cy="235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1DA8ECAD-13AA-4C0A-83B7-7AD10CBAD301}"/>
              </a:ext>
            </a:extLst>
          </p:cNvPr>
          <p:cNvSpPr txBox="1">
            <a:spLocks/>
          </p:cNvSpPr>
          <p:nvPr/>
        </p:nvSpPr>
        <p:spPr>
          <a:xfrm>
            <a:off x="2567608" y="176904"/>
            <a:ext cx="7756794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943860F-10D3-4C71-8D33-6CB0CF86A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1B247BA6-29D0-4897-A116-CD33826EC559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E35D92C-DF9C-4F8C-BDBA-700ED25B4A7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 descr="AlphaFold: a solution to a 50-year-old grand challenge in biology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2348880"/>
            <a:ext cx="5535261" cy="311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48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4423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51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1DA8ECAD-13AA-4C0A-83B7-7AD10CBAD301}"/>
              </a:ext>
            </a:extLst>
          </p:cNvPr>
          <p:cNvSpPr txBox="1">
            <a:spLocks/>
          </p:cNvSpPr>
          <p:nvPr/>
        </p:nvSpPr>
        <p:spPr>
          <a:xfrm>
            <a:off x="2567608" y="176904"/>
            <a:ext cx="7756794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943860F-10D3-4C71-8D33-6CB0CF86A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1B247BA6-29D0-4897-A116-CD33826EC559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E35D92C-DF9C-4F8C-BDBA-700ED25B4A7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1967161" y="71114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подкреплением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600" y="1700808"/>
            <a:ext cx="6858930" cy="4032448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495600" y="6093296"/>
            <a:ext cx="73448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Ouyang, Long, et al. "Training language models to follow instructions with human feedback." </a:t>
            </a:r>
            <a:r>
              <a:rPr lang="en-US" sz="1600" i="1" dirty="0" err="1">
                <a:solidFill>
                  <a:schemeClr val="bg1"/>
                </a:solidFill>
                <a:latin typeface="Arial" panose="020B0604020202020204" pitchFamily="34" charset="0"/>
              </a:rPr>
              <a:t>arXiv</a:t>
            </a:r>
            <a:r>
              <a:rPr lang="en-US" sz="1600" i="1" dirty="0">
                <a:solidFill>
                  <a:schemeClr val="bg1"/>
                </a:solidFill>
                <a:latin typeface="Arial" panose="020B0604020202020204" pitchFamily="34" charset="0"/>
              </a:rPr>
              <a:t> preprint arXiv:2203.02155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 (2022).</a:t>
            </a:r>
            <a:endParaRPr lang="ru-RU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25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 Лекции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>
            <a:extLst>
              <a:ext uri="{FF2B5EF4-FFF2-40B4-BE49-F238E27FC236}">
                <a16:creationId xmlns:a16="http://schemas.microsoft.com/office/drawing/2014/main" id="{C4A0CAA0-AB59-4170-8950-AD40EAAE5ADC}"/>
              </a:ext>
            </a:extLst>
          </p:cNvPr>
          <p:cNvSpPr txBox="1">
            <a:spLocks/>
          </p:cNvSpPr>
          <p:nvPr/>
        </p:nvSpPr>
        <p:spPr>
          <a:xfrm>
            <a:off x="2279576" y="176904"/>
            <a:ext cx="804482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7B6B012-D001-4B49-A484-699D277CD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F925F992-9B4B-4C85-BB11-4FF5DA4BC67E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F62BDA3-BC3A-419C-A519-13FE634ECD8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F4CB30-045E-4DDB-8D7C-1D34B4D686F2}"/>
              </a:ext>
            </a:extLst>
          </p:cNvPr>
          <p:cNvSpPr txBox="1"/>
          <p:nvPr/>
        </p:nvSpPr>
        <p:spPr>
          <a:xfrm>
            <a:off x="845824" y="1582076"/>
            <a:ext cx="11025226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такое машинное обучение (МО)</a:t>
            </a: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МО</a:t>
            </a: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Основные термины в МО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Объекты, Цель, Характеристики, Набор данных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Модель, Прогноз, Потери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Тренировочный-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валидационный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-Тестовый набор  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Компромисс смещения-дисперсии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задач МО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учителем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без учителя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подкреплением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702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371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1702F31B-3978-43B3-AD01-070475F1B8EC}"/>
              </a:ext>
            </a:extLst>
          </p:cNvPr>
          <p:cNvSpPr txBox="1">
            <a:spLocks/>
          </p:cNvSpPr>
          <p:nvPr/>
        </p:nvSpPr>
        <p:spPr>
          <a:xfrm>
            <a:off x="2567608" y="176904"/>
            <a:ext cx="7756794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262007E-BFA2-4B2B-A826-28DE680FD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CABD456C-CD4A-4CD2-8D9C-B600405332F6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BFFC8107-408E-41AE-9C9A-4814D01D6234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F34F1991-6DC2-4556-882F-E5596F8F8C4E}"/>
              </a:ext>
            </a:extLst>
          </p:cNvPr>
          <p:cNvSpPr txBox="1">
            <a:spLocks/>
          </p:cNvSpPr>
          <p:nvPr/>
        </p:nvSpPr>
        <p:spPr>
          <a:xfrm>
            <a:off x="2495600" y="176904"/>
            <a:ext cx="7828802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D7EBC06-BAF7-48CD-938B-0686E4E41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CFC8F5D4-3B2A-42A3-A677-194A7E1FFEB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66821F9-8D39-4B40-A916-EFF90C378826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919536" y="807299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Мемасики про МО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36" y="2060848"/>
            <a:ext cx="4608512" cy="3656086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3912" y="2060848"/>
            <a:ext cx="6440716" cy="362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03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07299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Мемасики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про МО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64480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35C2B7AB-9B4C-446C-9530-7C7543FF98AF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37450154-BC77-4907-B550-A6E87BE97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38FFAB3C-D4B6-4DBF-9994-6B03929BF51F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279139C-C672-446C-A083-B1F576B3EA4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192" y="2636912"/>
            <a:ext cx="3463943" cy="237626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5821EDC-F37D-494D-A776-9865FA244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97" y="2060847"/>
            <a:ext cx="4840067" cy="4434711"/>
          </a:xfrm>
          <a:prstGeom prst="rect">
            <a:avLst/>
          </a:prstGeom>
        </p:spPr>
      </p:pic>
      <p:pic>
        <p:nvPicPr>
          <p:cNvPr id="15" name="Picture 2" descr="Understanding Machine Learning through Memes | by Harsh Aryan | Nybles |  Medium">
            <a:extLst>
              <a:ext uri="{FF2B5EF4-FFF2-40B4-BE49-F238E27FC236}">
                <a16:creationId xmlns:a16="http://schemas.microsoft.com/office/drawing/2014/main" id="{613F768B-1699-4C30-9BC6-CC145D067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2276872"/>
            <a:ext cx="3371399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82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2658" y="72366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Примерный формулировки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3284984"/>
            <a:ext cx="115389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Tom M. Mitchel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“A computer program is said to learn from experience E with respect to some task T and some performance measure P, if its performance on T, as measured by P, improves with experience E.”</a:t>
            </a: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84D3F025-9C7C-4553-928B-B88392EA1F20}"/>
              </a:ext>
            </a:extLst>
          </p:cNvPr>
          <p:cNvSpPr txBox="1">
            <a:spLocks/>
          </p:cNvSpPr>
          <p:nvPr/>
        </p:nvSpPr>
        <p:spPr>
          <a:xfrm>
            <a:off x="2135560" y="176904"/>
            <a:ext cx="8188842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58E89A17-9A10-4131-8A08-D62884FF0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DD3F153B-8B4B-4E06-87CD-5A7978111C8A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5BF0801-3D13-489D-8F8B-DA9160564EB6}"/>
              </a:ext>
            </a:extLst>
          </p:cNvPr>
          <p:cNvSpPr/>
          <p:nvPr/>
        </p:nvSpPr>
        <p:spPr>
          <a:xfrm>
            <a:off x="22988" y="5318729"/>
            <a:ext cx="1171962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Machine learning is a form of artificial intelligence based upon the concept of a machine being able to learn. It has many applications, including: data mining, pattern recognition and signal processing.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https://philosopherai.com/philosopher/machine-learning-778d53</a:t>
            </a:r>
          </a:p>
          <a:p>
            <a:pPr algn="just"/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42CB435-60F3-4AC5-99DD-3B1BD79A61A6}"/>
              </a:ext>
            </a:extLst>
          </p:cNvPr>
          <p:cNvSpPr/>
          <p:nvPr/>
        </p:nvSpPr>
        <p:spPr>
          <a:xfrm>
            <a:off x="-9448" y="1441500"/>
            <a:ext cx="1219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 (англ.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machine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learning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ML) — класс методов искусственного интеллекта, характерной чертой которых является не прямое решение задачи, а обучение в процессе применения решений множества сходных задач. </a:t>
            </a:r>
            <a:r>
              <a:rPr lang="en-US" sz="2000" u="sng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https://ru.wikipedia.org/wiki/</a:t>
            </a:r>
            <a:r>
              <a:rPr lang="ru-RU" sz="2000" u="sng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936946F-EAC5-4E0E-9E02-2225FE80871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94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есть искусственный интеллект 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09346" y="3296186"/>
            <a:ext cx="1159328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computer science, artificial intelligence (AI), sometimes called machine intelligence, is intelligence demonstrated by machines, in contrast to the natural intelligence displayed by humans. the study of "intelligent agents": any device that perceives its environment and takes actions that maximize its chance of successfully achieving its goals.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en-US" sz="2000" u="sng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https://en.wikipedia.org/wiki/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78982BEB-00DB-4319-9030-AB87C971D5EA}"/>
              </a:ext>
            </a:extLst>
          </p:cNvPr>
          <p:cNvSpPr txBox="1">
            <a:spLocks/>
          </p:cNvSpPr>
          <p:nvPr/>
        </p:nvSpPr>
        <p:spPr>
          <a:xfrm>
            <a:off x="2140050" y="225295"/>
            <a:ext cx="8091919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064A6E9-F730-4D66-A1E1-8376F0D87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727B92A2-D18C-45BD-8E81-0486EB102F39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86298C0-BD19-48C0-90AD-D043972B3F92}"/>
              </a:ext>
            </a:extLst>
          </p:cNvPr>
          <p:cNvSpPr/>
          <p:nvPr/>
        </p:nvSpPr>
        <p:spPr>
          <a:xfrm>
            <a:off x="209346" y="5023049"/>
            <a:ext cx="1177330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Artificial Intelligence is really a misnomer. It's not intelligent, it's just the simulation of intelligence. And it's certainly not art, or artificial for that matter.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 why is it called Artificial Intelligence? Because humans are lazy and uncreative, they can't even come up with a good name for something which doesn't exist!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https://philosopherai.com/philosopher/artificial-intelligence-db38d3 </a:t>
            </a:r>
            <a:endParaRPr lang="en-US" sz="20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D937661-ED5D-4826-86AB-5FFAF9783FD8}"/>
              </a:ext>
            </a:extLst>
          </p:cNvPr>
          <p:cNvSpPr/>
          <p:nvPr/>
        </p:nvSpPr>
        <p:spPr>
          <a:xfrm>
            <a:off x="231522" y="1569324"/>
            <a:ext cx="1140632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Иску́сственный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интелле́кт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(ИИ; англ.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artificial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intelligence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AI) — свойство интеллектуальных систем выполнять творческие функции, которые традиционно считаются прерогативой человека; наука и технология создания интеллектуальных машин, особенно интеллектуальных компьютерных программ.</a:t>
            </a:r>
            <a:r>
              <a:rPr lang="ru-RU" sz="2000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en-US" sz="2000" u="sng" dirty="0">
                <a:solidFill>
                  <a:schemeClr val="bg1"/>
                </a:solidFill>
                <a:latin typeface="-apple-system"/>
              </a:rPr>
              <a:t>https://ru.wikipedia.org/wiki/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F9D861E-F297-4518-B225-9806F0A3D23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27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11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1414</TotalTime>
  <Words>2169</Words>
  <Application>Microsoft Office PowerPoint</Application>
  <PresentationFormat>Широкоэкранный</PresentationFormat>
  <Paragraphs>566</Paragraphs>
  <Slides>53</Slides>
  <Notes>52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53</vt:i4>
      </vt:variant>
    </vt:vector>
  </HeadingPairs>
  <TitlesOfParts>
    <vt:vector size="64" baseType="lpstr">
      <vt:lpstr>-apple-system</vt:lpstr>
      <vt:lpstr>Arial</vt:lpstr>
      <vt:lpstr>Calibri</vt:lpstr>
      <vt:lpstr>Cambria Math</vt:lpstr>
      <vt:lpstr>Comic Sans MS</vt:lpstr>
      <vt:lpstr>Courier New</vt:lpstr>
      <vt:lpstr>IBM Plex Mono</vt:lpstr>
      <vt:lpstr>Times New Roman</vt:lpstr>
      <vt:lpstr>Verdana</vt:lpstr>
      <vt:lpstr>Wingdings</vt:lpstr>
      <vt:lpstr>Тема Office</vt:lpstr>
      <vt:lpstr>Презентация PowerPoint</vt:lpstr>
      <vt:lpstr>Содержание</vt:lpstr>
      <vt:lpstr>Содержание</vt:lpstr>
      <vt:lpstr>Где можно встретить результаты МО</vt:lpstr>
      <vt:lpstr>Капитализм, Счастье, …</vt:lpstr>
      <vt:lpstr>Презентация PowerPoint</vt:lpstr>
      <vt:lpstr>Мемасики про МО</vt:lpstr>
      <vt:lpstr>Примерный формулировки</vt:lpstr>
      <vt:lpstr>Что есть искусственный интеллект </vt:lpstr>
      <vt:lpstr>Что есть интеллект </vt:lpstr>
      <vt:lpstr>Что есть интеллект </vt:lpstr>
      <vt:lpstr>Определение от Президента</vt:lpstr>
      <vt:lpstr>Определение от Президента</vt:lpstr>
      <vt:lpstr>Как я вижу МО</vt:lpstr>
      <vt:lpstr>Место МО</vt:lpstr>
      <vt:lpstr>Традиционное программирование</vt:lpstr>
      <vt:lpstr>Машинное Обучение</vt:lpstr>
      <vt:lpstr>Презентация PowerPoint</vt:lpstr>
      <vt:lpstr>Презентация PowerPoint</vt:lpstr>
      <vt:lpstr>Содержание</vt:lpstr>
      <vt:lpstr>История МО</vt:lpstr>
      <vt:lpstr>История МО</vt:lpstr>
      <vt:lpstr>История МО</vt:lpstr>
      <vt:lpstr>История МО</vt:lpstr>
      <vt:lpstr>История МО</vt:lpstr>
      <vt:lpstr>История МО</vt:lpstr>
      <vt:lpstr>История МО</vt:lpstr>
      <vt:lpstr>История МО</vt:lpstr>
      <vt:lpstr>История МО</vt:lpstr>
      <vt:lpstr>История МО</vt:lpstr>
      <vt:lpstr>Содержание</vt:lpstr>
      <vt:lpstr>Презентация PowerPoint</vt:lpstr>
      <vt:lpstr>Презентация PowerPoint</vt:lpstr>
      <vt:lpstr>Модель</vt:lpstr>
      <vt:lpstr>Презентация PowerPoint</vt:lpstr>
      <vt:lpstr>Презентация PowerPoint</vt:lpstr>
      <vt:lpstr>Компромисс Между Смещением и Дисперсией</vt:lpstr>
      <vt:lpstr>Презентация PowerPoint</vt:lpstr>
      <vt:lpstr>Презентация PowerPoint</vt:lpstr>
      <vt:lpstr>Презентация PowerPoint</vt:lpstr>
      <vt:lpstr>Содержание</vt:lpstr>
      <vt:lpstr>Классификация задач МО</vt:lpstr>
      <vt:lpstr>Классификация задач МО</vt:lpstr>
      <vt:lpstr>Презентация PowerPoint</vt:lpstr>
      <vt:lpstr>Презентация PowerPoint</vt:lpstr>
      <vt:lpstr>Обучение без учителя </vt:lpstr>
      <vt:lpstr>Обучение без учителя </vt:lpstr>
      <vt:lpstr>Обучение с подкреплением</vt:lpstr>
      <vt:lpstr>Презентация PowerPoint</vt:lpstr>
      <vt:lpstr>Обучение с подкреплением</vt:lpstr>
      <vt:lpstr>Презентация PowerPoint</vt:lpstr>
      <vt:lpstr>Резюме Лекции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98</cp:revision>
  <dcterms:created xsi:type="dcterms:W3CDTF">2019-05-20T04:53:11Z</dcterms:created>
  <dcterms:modified xsi:type="dcterms:W3CDTF">2023-05-18T08:53:33Z</dcterms:modified>
</cp:coreProperties>
</file>